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08" r:id="rId2"/>
    <p:sldId id="285" r:id="rId3"/>
    <p:sldId id="310" r:id="rId4"/>
    <p:sldId id="289" r:id="rId5"/>
    <p:sldId id="338" r:id="rId6"/>
    <p:sldId id="339" r:id="rId7"/>
    <p:sldId id="296" r:id="rId8"/>
    <p:sldId id="340" r:id="rId9"/>
    <p:sldId id="332" r:id="rId10"/>
    <p:sldId id="333" r:id="rId11"/>
    <p:sldId id="336" r:id="rId12"/>
    <p:sldId id="337" r:id="rId13"/>
    <p:sldId id="342" r:id="rId14"/>
    <p:sldId id="341" r:id="rId15"/>
    <p:sldId id="314" r:id="rId16"/>
    <p:sldId id="305" r:id="rId17"/>
    <p:sldId id="306" r:id="rId18"/>
    <p:sldId id="292" r:id="rId19"/>
    <p:sldId id="307" r:id="rId20"/>
    <p:sldId id="323" r:id="rId21"/>
    <p:sldId id="327" r:id="rId22"/>
    <p:sldId id="329" r:id="rId23"/>
    <p:sldId id="297" r:id="rId24"/>
    <p:sldId id="298" r:id="rId25"/>
    <p:sldId id="301" r:id="rId26"/>
    <p:sldId id="302" r:id="rId27"/>
    <p:sldId id="303" r:id="rId28"/>
    <p:sldId id="321" r:id="rId29"/>
  </p:sldIdLst>
  <p:sldSz cx="9144000" cy="6858000" type="screen4x3"/>
  <p:notesSz cx="6858000" cy="9144000"/>
  <p:defaultTextStyle>
    <a:defPPr>
      <a:defRPr lang="pt-B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CC"/>
    <a:srgbClr val="FFFF00"/>
    <a:srgbClr val="FF0000"/>
    <a:srgbClr val="FF66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70" d="100"/>
          <a:sy n="70" d="100"/>
        </p:scale>
        <p:origin x="-1164" y="-1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 Id="rId6" Type="http://schemas.openxmlformats.org/officeDocument/2006/relationships/image" Target="../media/image36.wmf"/><Relationship Id="rId5" Type="http://schemas.openxmlformats.org/officeDocument/2006/relationships/image" Target="../media/image35.wmf"/><Relationship Id="rId4" Type="http://schemas.openxmlformats.org/officeDocument/2006/relationships/image" Target="../media/image3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7.wmf"/><Relationship Id="rId5" Type="http://schemas.openxmlformats.org/officeDocument/2006/relationships/image" Target="../media/image41.wmf"/><Relationship Id="rId4" Type="http://schemas.openxmlformats.org/officeDocument/2006/relationships/image" Target="../media/image4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pt-BR"/>
          </a:p>
        </p:txBody>
      </p:sp>
      <p:sp>
        <p:nvSpPr>
          <p:cNvPr id="92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pt-BR"/>
          </a:p>
        </p:txBody>
      </p:sp>
      <p:sp>
        <p:nvSpPr>
          <p:cNvPr id="399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noProof="0" smtClean="0"/>
              <a:t>Clique para editar os estilos do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pt-BR"/>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72BA62E1-EBB5-4F39-89FB-288A61DB0A5F}" type="slidenum">
              <a:rPr lang="pt-BR"/>
              <a:pPr>
                <a:defRPr/>
              </a:pPr>
              <a:t>‹#›</a:t>
            </a:fld>
            <a:endParaRPr lang="pt-B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D4082D24-6E89-432A-93E4-349B0897C528}" type="slidenum">
              <a:rPr lang="pt-BR" smtClean="0"/>
              <a:pPr/>
              <a:t>1</a:t>
            </a:fld>
            <a:endParaRPr lang="pt-BR"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xfrm>
            <a:off x="914400" y="4343400"/>
            <a:ext cx="5029200" cy="4114800"/>
          </a:xfrm>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B4ADE7EC-5359-45E6-8C9E-CCD4A29B5CCA}" type="slidenum">
              <a:rPr lang="pt-BR" smtClean="0"/>
              <a:pPr/>
              <a:t>2</a:t>
            </a:fld>
            <a:endParaRPr lang="pt-BR"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596096BC-F429-4DC1-8E92-6DCCBC0575F6}" type="slidenum">
              <a:rPr lang="pt-BR" smtClean="0"/>
              <a:pPr/>
              <a:t>15</a:t>
            </a:fld>
            <a:endParaRPr lang="pt-BR"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xfrm>
            <a:off x="914400" y="4343400"/>
            <a:ext cx="5029200" cy="4114800"/>
          </a:xfrm>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pt-BR" smtClean="0"/>
          </a:p>
        </p:txBody>
      </p:sp>
      <p:sp>
        <p:nvSpPr>
          <p:cNvPr id="46084" name="Slide Number Placeholder 3"/>
          <p:cNvSpPr>
            <a:spLocks noGrp="1"/>
          </p:cNvSpPr>
          <p:nvPr>
            <p:ph type="sldNum" sz="quarter" idx="5"/>
          </p:nvPr>
        </p:nvSpPr>
        <p:spPr>
          <a:noFill/>
        </p:spPr>
        <p:txBody>
          <a:bodyPr/>
          <a:lstStyle/>
          <a:p>
            <a:fld id="{3DBD293E-3C87-4D65-B6D6-CE01B67460A2}" type="slidenum">
              <a:rPr lang="pt-BR" smtClean="0"/>
              <a:pPr/>
              <a:t>23</a:t>
            </a:fld>
            <a:endParaRPr lang="pt-B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pt-B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2E837BD5-47AE-42BF-BB31-8B5E9C4AC598}" type="slidenum">
              <a:rPr lang="pt-BR"/>
              <a:pPr>
                <a:defRPr/>
              </a:pPr>
              <a:t>‹#›</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695669C0-68C5-4A6F-9CD8-47D17F1C484D}" type="slidenum">
              <a:rPr lang="pt-BR"/>
              <a:pPr>
                <a:defRPr/>
              </a:pPr>
              <a:t>‹#›</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pt-B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3D67D319-FFBE-469D-A74B-EF8159B46BAD}" type="slidenum">
              <a:rPr lang="pt-BR"/>
              <a:pPr>
                <a:defRPr/>
              </a:pPr>
              <a:t>‹#›</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6A3EE42F-BE59-41CD-85ED-C9306CD6290C}" type="slidenum">
              <a:rPr lang="pt-BR"/>
              <a:pPr>
                <a:defRPr/>
              </a:pPr>
              <a:t>‹#›</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pt-B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E6D3FC5B-DB4F-4E23-8055-5C21502EFC2C}" type="slidenum">
              <a:rPr lang="pt-BR"/>
              <a:pPr>
                <a:defRPr/>
              </a:pPr>
              <a:t>‹#›</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2F96C46D-2691-401F-8AD7-F7B49A936180}" type="slidenum">
              <a:rPr lang="pt-BR"/>
              <a:pPr>
                <a:defRPr/>
              </a:pPr>
              <a:t>‹#›</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pt-B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p>
        </p:txBody>
      </p:sp>
      <p:sp>
        <p:nvSpPr>
          <p:cNvPr id="8" name="Rectangle 5"/>
          <p:cNvSpPr>
            <a:spLocks noGrp="1" noChangeArrowheads="1"/>
          </p:cNvSpPr>
          <p:nvPr>
            <p:ph type="ftr" sz="quarter" idx="11"/>
          </p:nvPr>
        </p:nvSpPr>
        <p:spPr>
          <a:ln/>
        </p:spPr>
        <p:txBody>
          <a:bodyPr/>
          <a:lstStyle>
            <a:lvl1pPr>
              <a:defRPr/>
            </a:lvl1pPr>
          </a:lstStyle>
          <a:p>
            <a:pPr>
              <a:defRPr/>
            </a:pPr>
            <a:endParaRPr lang="pt-BR"/>
          </a:p>
        </p:txBody>
      </p:sp>
      <p:sp>
        <p:nvSpPr>
          <p:cNvPr id="9" name="Rectangle 6"/>
          <p:cNvSpPr>
            <a:spLocks noGrp="1" noChangeArrowheads="1"/>
          </p:cNvSpPr>
          <p:nvPr>
            <p:ph type="sldNum" sz="quarter" idx="12"/>
          </p:nvPr>
        </p:nvSpPr>
        <p:spPr>
          <a:ln/>
        </p:spPr>
        <p:txBody>
          <a:bodyPr/>
          <a:lstStyle>
            <a:lvl1pPr>
              <a:defRPr/>
            </a:lvl1pPr>
          </a:lstStyle>
          <a:p>
            <a:pPr>
              <a:defRPr/>
            </a:pPr>
            <a:fld id="{56D24537-AABA-4393-A7E8-6D8EFF711A64}" type="slidenum">
              <a:rPr lang="pt-BR"/>
              <a:pPr>
                <a:defRPr/>
              </a:pPr>
              <a:t>‹#›</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p>
        </p:txBody>
      </p:sp>
      <p:sp>
        <p:nvSpPr>
          <p:cNvPr id="4" name="Rectangle 5"/>
          <p:cNvSpPr>
            <a:spLocks noGrp="1" noChangeArrowheads="1"/>
          </p:cNvSpPr>
          <p:nvPr>
            <p:ph type="ftr" sz="quarter" idx="11"/>
          </p:nvPr>
        </p:nvSpPr>
        <p:spPr>
          <a:ln/>
        </p:spPr>
        <p:txBody>
          <a:bodyPr/>
          <a:lstStyle>
            <a:lvl1pPr>
              <a:defRPr/>
            </a:lvl1pPr>
          </a:lstStyle>
          <a:p>
            <a:pPr>
              <a:defRPr/>
            </a:pPr>
            <a:endParaRPr lang="pt-BR"/>
          </a:p>
        </p:txBody>
      </p:sp>
      <p:sp>
        <p:nvSpPr>
          <p:cNvPr id="5" name="Rectangle 6"/>
          <p:cNvSpPr>
            <a:spLocks noGrp="1" noChangeArrowheads="1"/>
          </p:cNvSpPr>
          <p:nvPr>
            <p:ph type="sldNum" sz="quarter" idx="12"/>
          </p:nvPr>
        </p:nvSpPr>
        <p:spPr>
          <a:ln/>
        </p:spPr>
        <p:txBody>
          <a:bodyPr/>
          <a:lstStyle>
            <a:lvl1pPr>
              <a:defRPr/>
            </a:lvl1pPr>
          </a:lstStyle>
          <a:p>
            <a:pPr>
              <a:defRPr/>
            </a:pPr>
            <a:fld id="{BA098B78-CD7A-41E6-93A6-82FE21E59A34}" type="slidenum">
              <a:rPr lang="pt-BR"/>
              <a:pPr>
                <a:defRPr/>
              </a:pPr>
              <a:t>‹#›</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pPr>
              <a:defRPr/>
            </a:pPr>
            <a:fld id="{364E29F7-D338-466C-AC97-C2C44A1FF423}" type="slidenum">
              <a:rPr lang="pt-BR"/>
              <a:pPr>
                <a:defRPr/>
              </a:pPr>
              <a:t>‹#›</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pt-B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D86E7B57-236F-46BB-B7E1-A1DE7A4523C1}" type="slidenum">
              <a:rPr lang="pt-BR"/>
              <a:pPr>
                <a:defRPr/>
              </a:pPr>
              <a:t>‹#›</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pt-B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CDA2300C-798F-4021-8A11-616312444A86}" type="slidenum">
              <a:rPr lang="pt-BR"/>
              <a:pPr>
                <a:defRPr/>
              </a:pPr>
              <a:t>‹#›</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pt-B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pt-B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6D7B9ED-8417-49D1-A21E-2C09DA8136FE}" type="slidenum">
              <a:rPr lang="pt-BR"/>
              <a:pPr>
                <a:defRPr/>
              </a:pPr>
              <a:t>‹#›</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gi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oleObject" Target="../embeddings/oleObject3.bin"/><Relationship Id="rId7"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9.bin"/><Relationship Id="rId7"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12.bin"/><Relationship Id="rId5" Type="http://schemas.openxmlformats.org/officeDocument/2006/relationships/oleObject" Target="../embeddings/oleObject11.bin"/><Relationship Id="rId4" Type="http://schemas.openxmlformats.org/officeDocument/2006/relationships/oleObject" Target="../embeddings/oleObject10.bin"/></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oleObject" Target="../embeddings/oleObject14.bin"/></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6.png"/><Relationship Id="rId11" Type="http://schemas.openxmlformats.org/officeDocument/2006/relationships/oleObject" Target="../embeddings/oleObject1.bin"/><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13.png"/><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gif"/><Relationship Id="rId1" Type="http://schemas.openxmlformats.org/officeDocument/2006/relationships/slideLayout" Target="../slideLayouts/slideLayout7.xml"/><Relationship Id="rId4" Type="http://schemas.openxmlformats.org/officeDocument/2006/relationships/image" Target="../media/image2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179388" y="188913"/>
            <a:ext cx="8748712" cy="5976937"/>
          </a:xfrm>
        </p:spPr>
        <p:txBody>
          <a:bodyPr/>
          <a:lstStyle/>
          <a:p>
            <a:r>
              <a:rPr lang="en-US" sz="1800" i="1" dirty="0" smtClean="0">
                <a:solidFill>
                  <a:srgbClr val="003399"/>
                </a:solidFill>
                <a:latin typeface="Times New Roman" pitchFamily="18" charset="0"/>
                <a:cs typeface="Times New Roman" pitchFamily="18" charset="0"/>
              </a:rPr>
              <a:t>LOM Workshop, RSMAS/University of Miami, 1-3 June 2009</a:t>
            </a:r>
            <a:r>
              <a:rPr lang="en-US" sz="1800" b="1" i="1" dirty="0" smtClean="0">
                <a:solidFill>
                  <a:srgbClr val="003399"/>
                </a:solidFill>
                <a:latin typeface="Times New Roman" pitchFamily="18" charset="0"/>
                <a:cs typeface="Times New Roman" pitchFamily="18" charset="0"/>
              </a:rPr>
              <a:t/>
            </a:r>
            <a:br>
              <a:rPr lang="en-US" sz="1800" b="1" i="1" dirty="0" smtClean="0">
                <a:solidFill>
                  <a:srgbClr val="003399"/>
                </a:solidFill>
                <a:latin typeface="Times New Roman" pitchFamily="18" charset="0"/>
                <a:cs typeface="Times New Roman" pitchFamily="18" charset="0"/>
              </a:rPr>
            </a:br>
            <a:r>
              <a:rPr lang="en-US" sz="2800" b="1" i="1" dirty="0" smtClean="0">
                <a:solidFill>
                  <a:schemeClr val="accent2"/>
                </a:solidFill>
                <a:latin typeface="Times New Roman" pitchFamily="18" charset="0"/>
                <a:cs typeface="Times New Roman" pitchFamily="18" charset="0"/>
              </a:rPr>
              <a:t/>
            </a:r>
            <a:br>
              <a:rPr lang="en-US" sz="2800" b="1" i="1" dirty="0" smtClean="0">
                <a:solidFill>
                  <a:schemeClr val="accent2"/>
                </a:solidFill>
                <a:latin typeface="Times New Roman" pitchFamily="18" charset="0"/>
                <a:cs typeface="Times New Roman" pitchFamily="18" charset="0"/>
              </a:rPr>
            </a:br>
            <a:r>
              <a:rPr lang="en-US" sz="2800" b="1" dirty="0" smtClean="0">
                <a:solidFill>
                  <a:schemeClr val="accent2"/>
                </a:solidFill>
                <a:latin typeface="Times New Roman" pitchFamily="18" charset="0"/>
                <a:cs typeface="Times New Roman" pitchFamily="18" charset="0"/>
              </a:rPr>
              <a:t>On the Development of a Numerical Ocean Prediction System for the Atlantic Based on HYCOM</a:t>
            </a:r>
            <a:r>
              <a:rPr lang="en-US" sz="3200" b="1" dirty="0" smtClean="0">
                <a:solidFill>
                  <a:srgbClr val="003399"/>
                </a:solidFill>
                <a:latin typeface="Times New Roman" pitchFamily="18" charset="0"/>
                <a:cs typeface="Times New Roman" pitchFamily="18" charset="0"/>
              </a:rPr>
              <a:t/>
            </a:r>
            <a:br>
              <a:rPr lang="en-US" sz="3200" b="1" dirty="0" smtClean="0">
                <a:solidFill>
                  <a:srgbClr val="003399"/>
                </a:solidFill>
                <a:latin typeface="Times New Roman" pitchFamily="18" charset="0"/>
                <a:cs typeface="Times New Roman" pitchFamily="18" charset="0"/>
              </a:rPr>
            </a:br>
            <a:r>
              <a:rPr lang="en-US" sz="2800" b="1" dirty="0" smtClean="0">
                <a:solidFill>
                  <a:srgbClr val="003399"/>
                </a:solidFill>
                <a:latin typeface="Times New Roman" pitchFamily="18" charset="0"/>
                <a:cs typeface="Times New Roman" pitchFamily="18" charset="0"/>
              </a:rPr>
              <a:t/>
            </a:r>
            <a:br>
              <a:rPr lang="en-US" sz="2800" b="1" dirty="0" smtClean="0">
                <a:solidFill>
                  <a:srgbClr val="003399"/>
                </a:solidFill>
                <a:latin typeface="Times New Roman" pitchFamily="18" charset="0"/>
                <a:cs typeface="Times New Roman" pitchFamily="18" charset="0"/>
              </a:rPr>
            </a:br>
            <a:r>
              <a:rPr lang="es-ES_tradnl" sz="2200" dirty="0" smtClean="0">
                <a:solidFill>
                  <a:schemeClr val="tx1"/>
                </a:solidFill>
                <a:latin typeface="Times New Roman" pitchFamily="18" charset="0"/>
                <a:cs typeface="Times New Roman" pitchFamily="18" charset="0"/>
              </a:rPr>
              <a:t>Clemente A. S. Tanajura</a:t>
            </a:r>
            <a:r>
              <a:rPr lang="es-ES_tradnl" sz="2200" baseline="30000" dirty="0" smtClean="0">
                <a:solidFill>
                  <a:schemeClr val="tx1"/>
                </a:solidFill>
                <a:latin typeface="Times New Roman" pitchFamily="18" charset="0"/>
                <a:cs typeface="Times New Roman" pitchFamily="18" charset="0"/>
              </a:rPr>
              <a:t>1</a:t>
            </a:r>
            <a:r>
              <a:rPr lang="es-ES_tradnl" sz="2200" dirty="0" smtClean="0">
                <a:solidFill>
                  <a:schemeClr val="tx1"/>
                </a:solidFill>
                <a:latin typeface="Times New Roman" pitchFamily="18" charset="0"/>
                <a:cs typeface="Times New Roman" pitchFamily="18" charset="0"/>
              </a:rPr>
              <a:t>, Renato Ramos da Silva, </a:t>
            </a:r>
            <a:r>
              <a:rPr lang="es-ES_tradnl" sz="2200" dirty="0" err="1" smtClean="0">
                <a:solidFill>
                  <a:schemeClr val="tx1"/>
                </a:solidFill>
                <a:latin typeface="Times New Roman" pitchFamily="18" charset="0"/>
                <a:cs typeface="Times New Roman" pitchFamily="18" charset="0"/>
              </a:rPr>
              <a:t>Jonatas</a:t>
            </a:r>
            <a:r>
              <a:rPr lang="es-ES_tradnl" sz="2200" dirty="0" smtClean="0">
                <a:solidFill>
                  <a:schemeClr val="tx1"/>
                </a:solidFill>
                <a:latin typeface="Times New Roman" pitchFamily="18" charset="0"/>
                <a:cs typeface="Times New Roman" pitchFamily="18" charset="0"/>
              </a:rPr>
              <a:t> </a:t>
            </a:r>
            <a:r>
              <a:rPr lang="es-ES_tradnl" sz="2200" dirty="0" err="1" smtClean="0">
                <a:solidFill>
                  <a:schemeClr val="tx1"/>
                </a:solidFill>
                <a:latin typeface="Times New Roman" pitchFamily="18" charset="0"/>
                <a:cs typeface="Times New Roman" pitchFamily="18" charset="0"/>
              </a:rPr>
              <a:t>Einsiedler</a:t>
            </a:r>
            <a:r>
              <a:rPr lang="es-ES_tradnl" sz="2200" dirty="0" smtClean="0">
                <a:solidFill>
                  <a:schemeClr val="tx1"/>
                </a:solidFill>
                <a:latin typeface="Times New Roman" pitchFamily="18" charset="0"/>
                <a:cs typeface="Times New Roman" pitchFamily="18" charset="0"/>
              </a:rPr>
              <a:t>, Giovanni </a:t>
            </a:r>
            <a:r>
              <a:rPr lang="es-ES_tradnl" sz="2200" dirty="0" err="1" smtClean="0">
                <a:solidFill>
                  <a:schemeClr val="tx1"/>
                </a:solidFill>
                <a:latin typeface="Times New Roman" pitchFamily="18" charset="0"/>
                <a:cs typeface="Times New Roman" pitchFamily="18" charset="0"/>
              </a:rPr>
              <a:t>Ruggiero</a:t>
            </a:r>
            <a:r>
              <a:rPr lang="es-ES_tradnl" sz="2200" dirty="0" smtClean="0">
                <a:solidFill>
                  <a:schemeClr val="tx1"/>
                </a:solidFill>
                <a:latin typeface="Times New Roman" pitchFamily="18" charset="0"/>
                <a:cs typeface="Times New Roman" pitchFamily="18" charset="0"/>
              </a:rPr>
              <a:t>, </a:t>
            </a:r>
            <a:r>
              <a:rPr lang="es-ES_tradnl" sz="2200" dirty="0" err="1" smtClean="0">
                <a:solidFill>
                  <a:schemeClr val="tx1"/>
                </a:solidFill>
                <a:latin typeface="Times New Roman" pitchFamily="18" charset="0"/>
                <a:cs typeface="Times New Roman" pitchFamily="18" charset="0"/>
              </a:rPr>
              <a:t>Konstantin</a:t>
            </a:r>
            <a:r>
              <a:rPr lang="es-ES_tradnl" sz="2200" dirty="0" smtClean="0">
                <a:solidFill>
                  <a:schemeClr val="tx1"/>
                </a:solidFill>
                <a:latin typeface="Times New Roman" pitchFamily="18" charset="0"/>
                <a:cs typeface="Times New Roman" pitchFamily="18" charset="0"/>
              </a:rPr>
              <a:t> </a:t>
            </a:r>
            <a:r>
              <a:rPr lang="es-ES_tradnl" sz="2200" dirty="0" err="1" smtClean="0">
                <a:solidFill>
                  <a:schemeClr val="tx1"/>
                </a:solidFill>
                <a:latin typeface="Times New Roman" pitchFamily="18" charset="0"/>
                <a:cs typeface="Times New Roman" pitchFamily="18" charset="0"/>
              </a:rPr>
              <a:t>Belyaev</a:t>
            </a:r>
            <a:r>
              <a:rPr lang="es-ES_tradnl" sz="2200" dirty="0" smtClean="0">
                <a:solidFill>
                  <a:schemeClr val="tx1"/>
                </a:solidFill>
                <a:latin typeface="Times New Roman" pitchFamily="18" charset="0"/>
                <a:cs typeface="Times New Roman" pitchFamily="18" charset="0"/>
              </a:rPr>
              <a:t>, Jean F. de </a:t>
            </a:r>
            <a:r>
              <a:rPr lang="es-ES_tradnl" sz="2200" dirty="0" err="1" smtClean="0">
                <a:solidFill>
                  <a:schemeClr val="tx1"/>
                </a:solidFill>
                <a:latin typeface="Times New Roman" pitchFamily="18" charset="0"/>
                <a:cs typeface="Times New Roman" pitchFamily="18" charset="0"/>
              </a:rPr>
              <a:t>Oliveira</a:t>
            </a:r>
            <a:r>
              <a:rPr lang="es-ES_tradnl" sz="2200" dirty="0" smtClean="0">
                <a:solidFill>
                  <a:schemeClr val="tx1"/>
                </a:solidFill>
                <a:latin typeface="Times New Roman" pitchFamily="18" charset="0"/>
                <a:cs typeface="Times New Roman" pitchFamily="18" charset="0"/>
              </a:rPr>
              <a:t>, </a:t>
            </a:r>
            <a:r>
              <a:rPr lang="es-ES_tradnl" sz="2200" dirty="0" err="1" smtClean="0">
                <a:solidFill>
                  <a:schemeClr val="tx1"/>
                </a:solidFill>
                <a:latin typeface="Times New Roman" pitchFamily="18" charset="0"/>
                <a:cs typeface="Times New Roman" pitchFamily="18" charset="0"/>
              </a:rPr>
              <a:t>Edmo</a:t>
            </a:r>
            <a:r>
              <a:rPr lang="es-ES_tradnl" sz="2200" dirty="0" smtClean="0">
                <a:solidFill>
                  <a:schemeClr val="tx1"/>
                </a:solidFill>
                <a:latin typeface="Times New Roman" pitchFamily="18" charset="0"/>
                <a:cs typeface="Times New Roman" pitchFamily="18" charset="0"/>
              </a:rPr>
              <a:t> Campos, Mariela </a:t>
            </a:r>
            <a:r>
              <a:rPr lang="es-ES_tradnl" sz="2200" dirty="0" err="1" smtClean="0">
                <a:solidFill>
                  <a:schemeClr val="tx1"/>
                </a:solidFill>
                <a:latin typeface="Times New Roman" pitchFamily="18" charset="0"/>
                <a:cs typeface="Times New Roman" pitchFamily="18" charset="0"/>
              </a:rPr>
              <a:t>Gabioux</a:t>
            </a:r>
            <a:r>
              <a:rPr lang="es-ES_tradnl" sz="2200" dirty="0" smtClean="0">
                <a:solidFill>
                  <a:schemeClr val="tx1"/>
                </a:solidFill>
                <a:latin typeface="Times New Roman" pitchFamily="18" charset="0"/>
                <a:cs typeface="Times New Roman" pitchFamily="18" charset="0"/>
              </a:rPr>
              <a:t>, </a:t>
            </a:r>
            <a:r>
              <a:rPr lang="es-ES_tradnl" sz="2200" dirty="0" err="1" smtClean="0">
                <a:solidFill>
                  <a:schemeClr val="tx1"/>
                </a:solidFill>
                <a:latin typeface="Times New Roman" pitchFamily="18" charset="0"/>
                <a:cs typeface="Times New Roman" pitchFamily="18" charset="0"/>
              </a:rPr>
              <a:t>Afonso</a:t>
            </a:r>
            <a:r>
              <a:rPr lang="es-ES_tradnl" sz="2200" dirty="0" smtClean="0">
                <a:solidFill>
                  <a:schemeClr val="tx1"/>
                </a:solidFill>
                <a:latin typeface="Times New Roman" pitchFamily="18" charset="0"/>
                <a:cs typeface="Times New Roman" pitchFamily="18" charset="0"/>
              </a:rPr>
              <a:t> </a:t>
            </a:r>
            <a:r>
              <a:rPr lang="es-ES_tradnl" sz="2200" dirty="0" err="1" smtClean="0">
                <a:solidFill>
                  <a:schemeClr val="tx1"/>
                </a:solidFill>
                <a:latin typeface="Times New Roman" pitchFamily="18" charset="0"/>
                <a:cs typeface="Times New Roman" pitchFamily="18" charset="0"/>
              </a:rPr>
              <a:t>Paiva</a:t>
            </a:r>
            <a:r>
              <a:rPr lang="es-ES_tradnl" sz="2200" dirty="0" smtClean="0">
                <a:solidFill>
                  <a:schemeClr val="tx1"/>
                </a:solidFill>
                <a:latin typeface="Times New Roman" pitchFamily="18" charset="0"/>
                <a:cs typeface="Times New Roman" pitchFamily="18" charset="0"/>
              </a:rPr>
              <a:t>, Charles Santana</a:t>
            </a:r>
            <a:r>
              <a:rPr lang="en-US" sz="2400" b="1" dirty="0" smtClean="0">
                <a:solidFill>
                  <a:schemeClr val="tx1"/>
                </a:solidFill>
                <a:latin typeface="Times New Roman" pitchFamily="18" charset="0"/>
                <a:cs typeface="Times New Roman" pitchFamily="18" charset="0"/>
              </a:rPr>
              <a:t/>
            </a:r>
            <a:br>
              <a:rPr lang="en-US" sz="2400" b="1" dirty="0" smtClean="0">
                <a:solidFill>
                  <a:schemeClr val="tx1"/>
                </a:solidFill>
                <a:latin typeface="Times New Roman" pitchFamily="18" charset="0"/>
                <a:cs typeface="Times New Roman" pitchFamily="18" charset="0"/>
              </a:rPr>
            </a:br>
            <a:r>
              <a:rPr lang="pt-BR" sz="2400" i="1" dirty="0" smtClean="0">
                <a:solidFill>
                  <a:schemeClr val="tx1"/>
                </a:solidFill>
                <a:latin typeface="Times New Roman" pitchFamily="18" charset="0"/>
                <a:cs typeface="Times New Roman" pitchFamily="18" charset="0"/>
              </a:rPr>
              <a:t/>
            </a:r>
            <a:br>
              <a:rPr lang="pt-BR" sz="2400" i="1" dirty="0" smtClean="0">
                <a:solidFill>
                  <a:schemeClr val="tx1"/>
                </a:solidFill>
                <a:latin typeface="Times New Roman" pitchFamily="18" charset="0"/>
                <a:cs typeface="Times New Roman" pitchFamily="18" charset="0"/>
              </a:rPr>
            </a:br>
            <a:r>
              <a:rPr lang="pt-BR" sz="2400" i="1" baseline="30000" dirty="0" smtClean="0">
                <a:solidFill>
                  <a:schemeClr val="tx1"/>
                </a:solidFill>
                <a:latin typeface="Times New Roman" pitchFamily="18" charset="0"/>
                <a:cs typeface="Times New Roman" pitchFamily="18" charset="0"/>
              </a:rPr>
              <a:t>1</a:t>
            </a:r>
            <a:r>
              <a:rPr lang="pt-BR" sz="2200" i="1" dirty="0" smtClean="0">
                <a:solidFill>
                  <a:schemeClr val="tx1"/>
                </a:solidFill>
                <a:latin typeface="Times New Roman" pitchFamily="18" charset="0"/>
                <a:cs typeface="Times New Roman" pitchFamily="18" charset="0"/>
              </a:rPr>
              <a:t>Departament of Earth Physics and Environment / Physics Institute</a:t>
            </a:r>
            <a:br>
              <a:rPr lang="pt-BR" sz="2200" i="1" dirty="0" smtClean="0">
                <a:solidFill>
                  <a:schemeClr val="tx1"/>
                </a:solidFill>
                <a:latin typeface="Times New Roman" pitchFamily="18" charset="0"/>
                <a:cs typeface="Times New Roman" pitchFamily="18" charset="0"/>
              </a:rPr>
            </a:br>
            <a:r>
              <a:rPr lang="pt-BR" sz="2200" i="1" dirty="0" smtClean="0">
                <a:solidFill>
                  <a:schemeClr val="tx1"/>
                </a:solidFill>
                <a:latin typeface="Times New Roman" pitchFamily="18" charset="0"/>
                <a:cs typeface="Times New Roman" pitchFamily="18" charset="0"/>
              </a:rPr>
              <a:t>and</a:t>
            </a:r>
            <a:br>
              <a:rPr lang="pt-BR" sz="2200" i="1" dirty="0" smtClean="0">
                <a:solidFill>
                  <a:schemeClr val="tx1"/>
                </a:solidFill>
                <a:latin typeface="Times New Roman" pitchFamily="18" charset="0"/>
                <a:cs typeface="Times New Roman" pitchFamily="18" charset="0"/>
              </a:rPr>
            </a:br>
            <a:r>
              <a:rPr lang="pt-BR" sz="2200" i="1" dirty="0" smtClean="0">
                <a:solidFill>
                  <a:schemeClr val="tx1"/>
                </a:solidFill>
                <a:latin typeface="Times New Roman" pitchFamily="18" charset="0"/>
                <a:cs typeface="Times New Roman" pitchFamily="18" charset="0"/>
              </a:rPr>
              <a:t>Center for Geophysics and Geology Research</a:t>
            </a:r>
            <a:br>
              <a:rPr lang="pt-BR" sz="2200" i="1" dirty="0" smtClean="0">
                <a:solidFill>
                  <a:schemeClr val="tx1"/>
                </a:solidFill>
                <a:latin typeface="Times New Roman" pitchFamily="18" charset="0"/>
                <a:cs typeface="Times New Roman" pitchFamily="18" charset="0"/>
              </a:rPr>
            </a:br>
            <a:r>
              <a:rPr lang="pt-BR" sz="2200" i="1" dirty="0" smtClean="0">
                <a:solidFill>
                  <a:schemeClr val="tx1"/>
                </a:solidFill>
                <a:latin typeface="Times New Roman" pitchFamily="18" charset="0"/>
                <a:cs typeface="Times New Roman" pitchFamily="18" charset="0"/>
              </a:rPr>
              <a:t/>
            </a:r>
            <a:br>
              <a:rPr lang="pt-BR" sz="2200" i="1" dirty="0" smtClean="0">
                <a:solidFill>
                  <a:schemeClr val="tx1"/>
                </a:solidFill>
                <a:latin typeface="Times New Roman" pitchFamily="18" charset="0"/>
                <a:cs typeface="Times New Roman" pitchFamily="18" charset="0"/>
              </a:rPr>
            </a:br>
            <a:r>
              <a:rPr lang="pt-BR" sz="2400" i="1" dirty="0" smtClean="0">
                <a:solidFill>
                  <a:schemeClr val="tx1"/>
                </a:solidFill>
                <a:latin typeface="Times New Roman" pitchFamily="18" charset="0"/>
                <a:cs typeface="Times New Roman" pitchFamily="18" charset="0"/>
              </a:rPr>
              <a:t>Federal University of Bahia (UFBA)</a:t>
            </a:r>
            <a:r>
              <a:rPr lang="en-US" sz="2400" dirty="0" smtClean="0">
                <a:solidFill>
                  <a:schemeClr val="accent2"/>
                </a:solidFill>
                <a:latin typeface="Times New Roman" pitchFamily="18" charset="0"/>
                <a:cs typeface="Times New Roman" pitchFamily="18" charset="0"/>
              </a:rPr>
              <a:t/>
            </a:r>
            <a:br>
              <a:rPr lang="en-US" sz="2400" dirty="0" smtClean="0">
                <a:solidFill>
                  <a:schemeClr val="accent2"/>
                </a:solidFill>
                <a:latin typeface="Times New Roman" pitchFamily="18" charset="0"/>
                <a:cs typeface="Times New Roman" pitchFamily="18" charset="0"/>
              </a:rPr>
            </a:br>
            <a:r>
              <a:rPr lang="en-US" sz="2200" dirty="0" smtClean="0">
                <a:solidFill>
                  <a:schemeClr val="accent2"/>
                </a:solidFill>
                <a:latin typeface="Times New Roman" pitchFamily="18" charset="0"/>
                <a:cs typeface="Times New Roman" pitchFamily="18" charset="0"/>
              </a:rPr>
              <a:t/>
            </a:r>
            <a:br>
              <a:rPr lang="en-US" sz="2200" dirty="0" smtClean="0">
                <a:solidFill>
                  <a:schemeClr val="accent2"/>
                </a:solidFill>
                <a:latin typeface="Times New Roman" pitchFamily="18" charset="0"/>
                <a:cs typeface="Times New Roman" pitchFamily="18" charset="0"/>
              </a:rPr>
            </a:br>
            <a:endParaRPr lang="pt-BR" sz="2200" dirty="0" smtClean="0">
              <a:solidFill>
                <a:schemeClr val="accent2"/>
              </a:solidFill>
              <a:latin typeface="Times New Roman" pitchFamily="18" charset="0"/>
              <a:cs typeface="Times New Roman" pitchFamily="18" charset="0"/>
            </a:endParaRPr>
          </a:p>
        </p:txBody>
      </p:sp>
      <p:grpSp>
        <p:nvGrpSpPr>
          <p:cNvPr id="7171" name="Group 3"/>
          <p:cNvGrpSpPr>
            <a:grpSpLocks/>
          </p:cNvGrpSpPr>
          <p:nvPr/>
        </p:nvGrpSpPr>
        <p:grpSpPr bwMode="auto">
          <a:xfrm>
            <a:off x="395288" y="5067300"/>
            <a:ext cx="976312" cy="1577975"/>
            <a:chOff x="249" y="3192"/>
            <a:chExt cx="615" cy="994"/>
          </a:xfrm>
        </p:grpSpPr>
        <p:pic>
          <p:nvPicPr>
            <p:cNvPr id="7173" name="Picture 4" descr="ufba3"/>
            <p:cNvPicPr>
              <a:picLocks noChangeAspect="1" noChangeArrowheads="1"/>
            </p:cNvPicPr>
            <p:nvPr/>
          </p:nvPicPr>
          <p:blipFill>
            <a:blip r:embed="rId3"/>
            <a:srcRect/>
            <a:stretch>
              <a:fillRect/>
            </a:stretch>
          </p:blipFill>
          <p:spPr bwMode="auto">
            <a:xfrm>
              <a:off x="249" y="3192"/>
              <a:ext cx="615" cy="828"/>
            </a:xfrm>
            <a:prstGeom prst="rect">
              <a:avLst/>
            </a:prstGeom>
            <a:noFill/>
            <a:ln w="9525">
              <a:noFill/>
              <a:miter lim="800000"/>
              <a:headEnd/>
              <a:tailEnd/>
            </a:ln>
          </p:spPr>
        </p:pic>
        <p:sp>
          <p:nvSpPr>
            <p:cNvPr id="7174" name="Text Box 5"/>
            <p:cNvSpPr txBox="1">
              <a:spLocks noChangeArrowheads="1"/>
            </p:cNvSpPr>
            <p:nvPr/>
          </p:nvSpPr>
          <p:spPr bwMode="auto">
            <a:xfrm>
              <a:off x="323" y="3974"/>
              <a:ext cx="470" cy="212"/>
            </a:xfrm>
            <a:prstGeom prst="rect">
              <a:avLst/>
            </a:prstGeom>
            <a:noFill/>
            <a:ln w="9525">
              <a:noFill/>
              <a:miter lim="800000"/>
              <a:headEnd/>
              <a:tailEnd/>
            </a:ln>
          </p:spPr>
          <p:txBody>
            <a:bodyPr wrap="none">
              <a:spAutoFit/>
            </a:bodyPr>
            <a:lstStyle/>
            <a:p>
              <a:pPr eaLnBrk="0" hangingPunct="0"/>
              <a:r>
                <a:rPr lang="pt-BR" b="1"/>
                <a:t>UFBA</a:t>
              </a:r>
            </a:p>
          </p:txBody>
        </p:sp>
      </p:grpSp>
      <p:pic>
        <p:nvPicPr>
          <p:cNvPr id="7172" name="Picture 6" descr="cpgg"/>
          <p:cNvPicPr>
            <a:picLocks noChangeAspect="1" noChangeArrowheads="1"/>
          </p:cNvPicPr>
          <p:nvPr/>
        </p:nvPicPr>
        <p:blipFill>
          <a:blip r:embed="rId4"/>
          <a:srcRect/>
          <a:stretch>
            <a:fillRect/>
          </a:stretch>
        </p:blipFill>
        <p:spPr bwMode="auto">
          <a:xfrm>
            <a:off x="7451725" y="5229225"/>
            <a:ext cx="1476375" cy="1304925"/>
          </a:xfrm>
          <a:prstGeom prst="rect">
            <a:avLst/>
          </a:prstGeom>
          <a:noFill/>
          <a:ln w="9525">
            <a:noFill/>
            <a:miter lim="800000"/>
            <a:headEnd/>
            <a:tailEnd/>
          </a:ln>
        </p:spPr>
      </p:pic>
      <p:sp>
        <p:nvSpPr>
          <p:cNvPr id="7" name="TextBox 6"/>
          <p:cNvSpPr txBox="1"/>
          <p:nvPr/>
        </p:nvSpPr>
        <p:spPr>
          <a:xfrm>
            <a:off x="1571604" y="5886410"/>
            <a:ext cx="6012608" cy="400110"/>
          </a:xfrm>
          <a:prstGeom prst="rect">
            <a:avLst/>
          </a:prstGeom>
          <a:noFill/>
        </p:spPr>
        <p:txBody>
          <a:bodyPr wrap="none" rtlCol="0">
            <a:spAutoFit/>
          </a:bodyPr>
          <a:lstStyle/>
          <a:p>
            <a:r>
              <a:rPr lang="pt-BR" sz="2000" i="1" dirty="0" smtClean="0">
                <a:latin typeface="Times New Roman" pitchFamily="18" charset="0"/>
                <a:cs typeface="Times New Roman" pitchFamily="18" charset="0"/>
              </a:rPr>
              <a:t>Collaboration: E. Chassignet, A. Srinivasan, A. Wallcraft</a:t>
            </a:r>
            <a:endParaRPr lang="pt-BR" sz="2000" i="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nimatemp.gif"/>
          <p:cNvPicPr>
            <a:picLocks noChangeAspect="1"/>
          </p:cNvPicPr>
          <p:nvPr/>
        </p:nvPicPr>
        <p:blipFill>
          <a:blip r:embed="rId2"/>
          <a:srcRect/>
          <a:stretch>
            <a:fillRect/>
          </a:stretch>
        </p:blipFill>
        <p:spPr bwMode="auto">
          <a:xfrm>
            <a:off x="96322" y="1643074"/>
            <a:ext cx="4475678" cy="3857628"/>
          </a:xfrm>
          <a:prstGeom prst="rect">
            <a:avLst/>
          </a:prstGeom>
          <a:noFill/>
          <a:ln w="9525">
            <a:noFill/>
            <a:miter lim="800000"/>
            <a:headEnd/>
            <a:tailEnd/>
          </a:ln>
        </p:spPr>
      </p:pic>
      <p:pic>
        <p:nvPicPr>
          <p:cNvPr id="4" name="Picture 1" descr="animassh.gif"/>
          <p:cNvPicPr>
            <a:picLocks noChangeAspect="1"/>
          </p:cNvPicPr>
          <p:nvPr/>
        </p:nvPicPr>
        <p:blipFill>
          <a:blip r:embed="rId3"/>
          <a:srcRect/>
          <a:stretch>
            <a:fillRect/>
          </a:stretch>
        </p:blipFill>
        <p:spPr bwMode="auto">
          <a:xfrm>
            <a:off x="4572000" y="1695459"/>
            <a:ext cx="4331665" cy="3733805"/>
          </a:xfrm>
          <a:prstGeom prst="rect">
            <a:avLst/>
          </a:prstGeom>
          <a:noFill/>
          <a:ln w="9525">
            <a:noFill/>
            <a:miter lim="800000"/>
            <a:headEnd/>
            <a:tailEnd/>
          </a:ln>
        </p:spPr>
      </p:pic>
      <p:sp>
        <p:nvSpPr>
          <p:cNvPr id="6" name="Title 1"/>
          <p:cNvSpPr txBox="1">
            <a:spLocks/>
          </p:cNvSpPr>
          <p:nvPr/>
        </p:nvSpPr>
        <p:spPr bwMode="auto">
          <a:xfrm>
            <a:off x="571472" y="21429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pt-BR" sz="2000" b="0" i="0" u="none" strike="noStrike" kern="0" cap="none" spc="0" normalizeH="0" baseline="0" noProof="0" dirty="0" smtClean="0">
                <a:ln>
                  <a:noFill/>
                </a:ln>
                <a:solidFill>
                  <a:schemeClr val="tx2"/>
                </a:solidFill>
                <a:effectLst/>
                <a:uLnTx/>
                <a:uFillTx/>
                <a:latin typeface="Times New Roman" pitchFamily="18" charset="0"/>
                <a:ea typeface="+mj-ea"/>
                <a:cs typeface="Times New Roman" pitchFamily="18" charset="0"/>
              </a:rPr>
              <a:t/>
            </a:r>
            <a:br>
              <a:rPr kumimoji="0" lang="pt-BR" sz="2000" b="0" i="0" u="none" strike="noStrike" kern="0" cap="none" spc="0" normalizeH="0" baseline="0" noProof="0" dirty="0" smtClean="0">
                <a:ln>
                  <a:noFill/>
                </a:ln>
                <a:solidFill>
                  <a:schemeClr val="tx2"/>
                </a:solidFill>
                <a:effectLst/>
                <a:uLnTx/>
                <a:uFillTx/>
                <a:latin typeface="Times New Roman" pitchFamily="18" charset="0"/>
                <a:ea typeface="+mj-ea"/>
                <a:cs typeface="Times New Roman" pitchFamily="18" charset="0"/>
              </a:rPr>
            </a:br>
            <a:r>
              <a:rPr kumimoji="0" lang="pt-BR" sz="2000" b="0" i="0" u="none" strike="noStrike" kern="0" cap="none" spc="0" normalizeH="0" baseline="0" noProof="0" dirty="0" smtClean="0">
                <a:ln>
                  <a:noFill/>
                </a:ln>
                <a:solidFill>
                  <a:schemeClr val="tx2"/>
                </a:solidFill>
                <a:effectLst/>
                <a:uLnTx/>
                <a:uFillTx/>
                <a:latin typeface="Times New Roman" pitchFamily="18" charset="0"/>
                <a:ea typeface="+mj-ea"/>
                <a:cs typeface="Times New Roman" pitchFamily="18" charset="0"/>
              </a:rPr>
              <a:t>In</a:t>
            </a:r>
            <a:r>
              <a:rPr kumimoji="0" lang="pt-BR" sz="2000" b="0" i="0" u="none" strike="noStrike" kern="0" cap="none" spc="0" normalizeH="0" noProof="0" dirty="0" smtClean="0">
                <a:ln>
                  <a:noFill/>
                </a:ln>
                <a:solidFill>
                  <a:schemeClr val="tx2"/>
                </a:solidFill>
                <a:effectLst/>
                <a:uLnTx/>
                <a:uFillTx/>
                <a:latin typeface="Times New Roman" pitchFamily="18" charset="0"/>
                <a:ea typeface="+mj-ea"/>
                <a:cs typeface="Times New Roman" pitchFamily="18" charset="0"/>
              </a:rPr>
              <a:t> March</a:t>
            </a:r>
            <a:r>
              <a:rPr kumimoji="0" lang="pt-BR" sz="2000" b="0" i="0" u="none" strike="noStrike" kern="0" cap="none" spc="0" normalizeH="0" baseline="0" noProof="0" dirty="0" smtClean="0">
                <a:ln>
                  <a:noFill/>
                </a:ln>
                <a:solidFill>
                  <a:schemeClr val="tx2"/>
                </a:solidFill>
                <a:effectLst/>
                <a:uLnTx/>
                <a:uFillTx/>
                <a:latin typeface="Times New Roman" pitchFamily="18" charset="0"/>
                <a:ea typeface="+mj-ea"/>
                <a:cs typeface="Times New Roman" pitchFamily="18" charset="0"/>
              </a:rPr>
              <a:t> 2009 we began</a:t>
            </a:r>
            <a:r>
              <a:rPr kumimoji="0" lang="pt-BR" sz="2000" b="0" i="0" u="none" strike="noStrike" kern="0" cap="none" spc="0" normalizeH="0" noProof="0" dirty="0" smtClean="0">
                <a:ln>
                  <a:noFill/>
                </a:ln>
                <a:solidFill>
                  <a:schemeClr val="tx2"/>
                </a:solidFill>
                <a:effectLst/>
                <a:uLnTx/>
                <a:uFillTx/>
                <a:latin typeface="Times New Roman" pitchFamily="18" charset="0"/>
                <a:ea typeface="+mj-ea"/>
                <a:cs typeface="Times New Roman" pitchFamily="18" charset="0"/>
              </a:rPr>
              <a:t> to test HYCOM </a:t>
            </a:r>
            <a:r>
              <a:rPr kumimoji="0" lang="pt-BR" sz="2000" b="0" i="0" u="none" strike="noStrike" kern="0" cap="none" spc="0" normalizeH="0" baseline="0" noProof="0" dirty="0" smtClean="0">
                <a:ln>
                  <a:noFill/>
                </a:ln>
                <a:solidFill>
                  <a:schemeClr val="tx2"/>
                </a:solidFill>
                <a:effectLst/>
                <a:uLnTx/>
                <a:uFillTx/>
                <a:latin typeface="Times New Roman" pitchFamily="18" charset="0"/>
                <a:ea typeface="+mj-ea"/>
                <a:cs typeface="Times New Roman" pitchFamily="18" charset="0"/>
              </a:rPr>
              <a:t>version 2.2.14 with 1/4</a:t>
            </a:r>
            <a:r>
              <a:rPr kumimoji="0" lang="pt-BR" sz="2000" b="0" i="0" u="none" strike="noStrike" kern="0" cap="none" spc="0" normalizeH="0" baseline="30000" noProof="0" dirty="0" smtClean="0">
                <a:ln>
                  <a:noFill/>
                </a:ln>
                <a:solidFill>
                  <a:schemeClr val="tx2"/>
                </a:solidFill>
                <a:effectLst/>
                <a:uLnTx/>
                <a:uFillTx/>
                <a:latin typeface="Times New Roman" pitchFamily="18" charset="0"/>
                <a:ea typeface="+mj-ea"/>
                <a:cs typeface="Times New Roman" pitchFamily="18" charset="0"/>
              </a:rPr>
              <a:t>º</a:t>
            </a:r>
            <a:r>
              <a:rPr kumimoji="0" lang="pt-BR" sz="2000" b="0" i="0" u="none" strike="noStrike" kern="0" cap="none" spc="0" normalizeH="0" baseline="0" noProof="0" dirty="0" smtClean="0">
                <a:ln>
                  <a:noFill/>
                </a:ln>
                <a:solidFill>
                  <a:schemeClr val="tx2"/>
                </a:solidFill>
                <a:effectLst/>
                <a:uLnTx/>
                <a:uFillTx/>
                <a:latin typeface="Times New Roman" pitchFamily="18" charset="0"/>
                <a:ea typeface="+mj-ea"/>
                <a:cs typeface="Times New Roman" pitchFamily="18" charset="0"/>
              </a:rPr>
              <a:t>  and 1/12</a:t>
            </a:r>
            <a:r>
              <a:rPr kumimoji="0" lang="pt-BR" sz="2000" b="0" i="0" u="none" strike="noStrike" kern="0" cap="none" spc="0" normalizeH="0" baseline="30000" noProof="0" dirty="0" smtClean="0">
                <a:ln>
                  <a:noFill/>
                </a:ln>
                <a:solidFill>
                  <a:schemeClr val="tx2"/>
                </a:solidFill>
                <a:effectLst/>
                <a:uLnTx/>
                <a:uFillTx/>
                <a:latin typeface="Times New Roman" pitchFamily="18" charset="0"/>
                <a:ea typeface="+mj-ea"/>
                <a:cs typeface="Times New Roman" pitchFamily="18" charset="0"/>
              </a:rPr>
              <a:t>o</a:t>
            </a:r>
            <a:r>
              <a:rPr kumimoji="0" lang="pt-BR" sz="2000" b="0" i="0" u="none" strike="noStrike" kern="0" cap="none" spc="0" normalizeH="0" noProof="0" dirty="0" smtClean="0">
                <a:ln>
                  <a:noFill/>
                </a:ln>
                <a:solidFill>
                  <a:schemeClr val="tx2"/>
                </a:solidFill>
                <a:effectLst/>
                <a:uLnTx/>
                <a:uFillTx/>
                <a:latin typeface="Times New Roman" pitchFamily="18" charset="0"/>
                <a:ea typeface="+mj-ea"/>
                <a:cs typeface="Times New Roman" pitchFamily="18" charset="0"/>
              </a:rPr>
              <a:t> with 21 layers</a:t>
            </a:r>
            <a:r>
              <a:rPr kumimoji="0" lang="pt-BR" sz="2000" b="0" i="0" u="none" strike="noStrike" kern="0" cap="none" spc="0" normalizeH="0" baseline="0" noProof="0" dirty="0" smtClean="0">
                <a:ln>
                  <a:noFill/>
                </a:ln>
                <a:solidFill>
                  <a:schemeClr val="tx2"/>
                </a:solidFill>
                <a:effectLst/>
                <a:uLnTx/>
                <a:uFillTx/>
                <a:latin typeface="Times New Roman" pitchFamily="18" charset="0"/>
                <a:ea typeface="+mj-ea"/>
                <a:cs typeface="Times New Roman" pitchFamily="18" charset="0"/>
              </a:rPr>
              <a:t>. </a:t>
            </a:r>
            <a:endParaRPr kumimoji="0" lang="pt-BR" sz="2000" b="0" i="0" u="none" strike="noStrike" kern="0" cap="none" spc="0" normalizeH="0" baseline="0" noProof="0" dirty="0">
              <a:ln>
                <a:noFill/>
              </a:ln>
              <a:solidFill>
                <a:schemeClr val="tx2"/>
              </a:solidFill>
              <a:effectLst/>
              <a:uLnTx/>
              <a:uFillTx/>
              <a:latin typeface="Times New Roman" pitchFamily="18" charset="0"/>
              <a:ea typeface="+mj-ea"/>
              <a:cs typeface="Times New Roman" pitchFamily="18" charset="0"/>
            </a:endParaRPr>
          </a:p>
        </p:txBody>
      </p:sp>
      <p:sp>
        <p:nvSpPr>
          <p:cNvPr id="7" name="Title 1"/>
          <p:cNvSpPr txBox="1">
            <a:spLocks/>
          </p:cNvSpPr>
          <p:nvPr/>
        </p:nvSpPr>
        <p:spPr bwMode="auto">
          <a:xfrm>
            <a:off x="1500166" y="1142984"/>
            <a:ext cx="2071702" cy="71437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000" b="0" i="0" u="none" strike="noStrike" kern="0" cap="none" spc="0" normalizeH="0" baseline="0" noProof="0" dirty="0" smtClean="0">
                <a:ln>
                  <a:noFill/>
                </a:ln>
                <a:solidFill>
                  <a:schemeClr val="tx2"/>
                </a:solidFill>
                <a:effectLst/>
                <a:uLnTx/>
                <a:uFillTx/>
                <a:latin typeface="Times New Roman" pitchFamily="18" charset="0"/>
                <a:ea typeface="+mj-ea"/>
                <a:cs typeface="Times New Roman" pitchFamily="18" charset="0"/>
              </a:rPr>
              <a:t>Temperature </a:t>
            </a:r>
            <a:endParaRPr kumimoji="0" lang="pt-BR" sz="2000" b="0" i="0" u="none" strike="noStrike" kern="0" cap="none" spc="0" normalizeH="0" baseline="0" noProof="0" dirty="0">
              <a:ln>
                <a:noFill/>
              </a:ln>
              <a:solidFill>
                <a:schemeClr val="tx2"/>
              </a:solidFill>
              <a:effectLst/>
              <a:uLnTx/>
              <a:uFillTx/>
              <a:latin typeface="Times New Roman" pitchFamily="18" charset="0"/>
              <a:ea typeface="+mj-ea"/>
              <a:cs typeface="Times New Roman" pitchFamily="18" charset="0"/>
            </a:endParaRPr>
          </a:p>
        </p:txBody>
      </p:sp>
      <p:sp>
        <p:nvSpPr>
          <p:cNvPr id="8" name="Title 1"/>
          <p:cNvSpPr txBox="1">
            <a:spLocks/>
          </p:cNvSpPr>
          <p:nvPr/>
        </p:nvSpPr>
        <p:spPr bwMode="auto">
          <a:xfrm>
            <a:off x="5857884" y="1214422"/>
            <a:ext cx="2071702" cy="71437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000" b="0" i="0" u="none" strike="noStrike" kern="0" cap="none" spc="0" normalizeH="0" baseline="0" noProof="0" dirty="0" smtClean="0">
                <a:ln>
                  <a:noFill/>
                </a:ln>
                <a:solidFill>
                  <a:schemeClr val="tx2"/>
                </a:solidFill>
                <a:effectLst/>
                <a:uLnTx/>
                <a:uFillTx/>
                <a:latin typeface="Times New Roman" pitchFamily="18" charset="0"/>
                <a:ea typeface="+mj-ea"/>
                <a:cs typeface="Times New Roman" pitchFamily="18" charset="0"/>
              </a:rPr>
              <a:t>SSH </a:t>
            </a:r>
            <a:endParaRPr kumimoji="0" lang="pt-BR" sz="2000" b="0" i="0" u="none" strike="noStrike" kern="0" cap="none" spc="0" normalizeH="0" baseline="0" noProof="0" dirty="0">
              <a:ln>
                <a:noFill/>
              </a:ln>
              <a:solidFill>
                <a:schemeClr val="tx2"/>
              </a:solidFill>
              <a:effectLst/>
              <a:uLnTx/>
              <a:uFillTx/>
              <a:latin typeface="Times New Roman" pitchFamily="18" charset="0"/>
              <a:ea typeface="+mj-ea"/>
              <a:cs typeface="Times New Roman" pitchFamily="18" charset="0"/>
            </a:endParaRPr>
          </a:p>
        </p:txBody>
      </p:sp>
      <p:cxnSp>
        <p:nvCxnSpPr>
          <p:cNvPr id="12" name="Straight Connector 11"/>
          <p:cNvCxnSpPr/>
          <p:nvPr/>
        </p:nvCxnSpPr>
        <p:spPr>
          <a:xfrm>
            <a:off x="5643570" y="3571876"/>
            <a:ext cx="1285884"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flipH="1" flipV="1">
            <a:off x="6250793" y="2893215"/>
            <a:ext cx="135732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572132" y="2212966"/>
            <a:ext cx="135732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descr="hycom01Jul00Z_00S00Wb.gif"/>
          <p:cNvPicPr>
            <a:picLocks noChangeAspect="1"/>
          </p:cNvPicPr>
          <p:nvPr/>
        </p:nvPicPr>
        <p:blipFill>
          <a:blip r:embed="rId2"/>
          <a:srcRect l="16535" r="16535"/>
          <a:stretch>
            <a:fillRect/>
          </a:stretch>
        </p:blipFill>
        <p:spPr bwMode="auto">
          <a:xfrm>
            <a:off x="4572000" y="1357298"/>
            <a:ext cx="3938039" cy="4413250"/>
          </a:xfrm>
          <a:prstGeom prst="rect">
            <a:avLst/>
          </a:prstGeom>
          <a:noFill/>
          <a:ln w="9525">
            <a:noFill/>
            <a:miter lim="800000"/>
            <a:headEnd/>
            <a:tailEnd/>
          </a:ln>
        </p:spPr>
      </p:pic>
      <p:pic>
        <p:nvPicPr>
          <p:cNvPr id="16387" name="Picture 7" descr="hycom01Jul00Z_14S32Wb.gif"/>
          <p:cNvPicPr>
            <a:picLocks noChangeAspect="1"/>
          </p:cNvPicPr>
          <p:nvPr/>
        </p:nvPicPr>
        <p:blipFill>
          <a:blip r:embed="rId3"/>
          <a:srcRect l="16535" r="16535"/>
          <a:stretch>
            <a:fillRect/>
          </a:stretch>
        </p:blipFill>
        <p:spPr bwMode="auto">
          <a:xfrm>
            <a:off x="714348" y="1357298"/>
            <a:ext cx="3943632" cy="4419600"/>
          </a:xfrm>
          <a:prstGeom prst="rect">
            <a:avLst/>
          </a:prstGeom>
          <a:noFill/>
          <a:ln w="9525">
            <a:noFill/>
            <a:miter lim="800000"/>
            <a:headEnd/>
            <a:tailEnd/>
          </a:ln>
        </p:spPr>
      </p:pic>
      <p:sp>
        <p:nvSpPr>
          <p:cNvPr id="4" name="Title 1"/>
          <p:cNvSpPr txBox="1">
            <a:spLocks/>
          </p:cNvSpPr>
          <p:nvPr/>
        </p:nvSpPr>
        <p:spPr>
          <a:xfrm>
            <a:off x="1071538" y="428604"/>
            <a:ext cx="7072362" cy="500066"/>
          </a:xfrm>
          <a:prstGeom prst="rect">
            <a:avLst/>
          </a:prstGeom>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lang="pt-BR" sz="2000" kern="0" dirty="0" smtClean="0">
                <a:solidFill>
                  <a:schemeClr val="tx2"/>
                </a:solidFill>
                <a:latin typeface="Times New Roman" pitchFamily="18" charset="0"/>
                <a:ea typeface="+mj-ea"/>
                <a:cs typeface="Times New Roman" pitchFamily="18" charset="0"/>
              </a:rPr>
              <a:t>Comparison of  1/4</a:t>
            </a:r>
            <a:r>
              <a:rPr lang="pt-BR" sz="2000" kern="0" baseline="30000" dirty="0" smtClean="0">
                <a:solidFill>
                  <a:schemeClr val="tx2"/>
                </a:solidFill>
                <a:latin typeface="Times New Roman" pitchFamily="18" charset="0"/>
                <a:ea typeface="+mj-ea"/>
                <a:cs typeface="Times New Roman" pitchFamily="18" charset="0"/>
              </a:rPr>
              <a:t>o</a:t>
            </a:r>
            <a:r>
              <a:rPr lang="pt-BR" sz="2000" kern="0" dirty="0" smtClean="0">
                <a:solidFill>
                  <a:schemeClr val="tx2"/>
                </a:solidFill>
                <a:latin typeface="Times New Roman" pitchFamily="18" charset="0"/>
                <a:ea typeface="+mj-ea"/>
                <a:cs typeface="Times New Roman" pitchFamily="18" charset="0"/>
              </a:rPr>
              <a:t>  HYCOM </a:t>
            </a:r>
            <a:r>
              <a:rPr kumimoji="0" lang="pt-BR" sz="2000" b="0" i="0" u="none" strike="noStrike" kern="0" cap="none" spc="0" normalizeH="0" baseline="0" noProof="0" dirty="0" smtClean="0">
                <a:ln>
                  <a:noFill/>
                </a:ln>
                <a:solidFill>
                  <a:schemeClr val="tx2"/>
                </a:solidFill>
                <a:effectLst/>
                <a:uLnTx/>
                <a:uFillTx/>
                <a:latin typeface="Times New Roman" pitchFamily="18" charset="0"/>
                <a:ea typeface="+mj-ea"/>
                <a:cs typeface="Times New Roman" pitchFamily="18" charset="0"/>
              </a:rPr>
              <a:t>2.2.14 with PIRATA mooring</a:t>
            </a:r>
            <a:r>
              <a:rPr kumimoji="0" lang="pt-BR" sz="2000" b="0" i="0" u="none" strike="noStrike" kern="0" cap="none" spc="0" normalizeH="0" noProof="0" dirty="0" smtClean="0">
                <a:ln>
                  <a:noFill/>
                </a:ln>
                <a:solidFill>
                  <a:schemeClr val="tx2"/>
                </a:solidFill>
                <a:effectLst/>
                <a:uLnTx/>
                <a:uFillTx/>
                <a:latin typeface="Times New Roman" pitchFamily="18" charset="0"/>
                <a:ea typeface="+mj-ea"/>
                <a:cs typeface="Times New Roman" pitchFamily="18" charset="0"/>
              </a:rPr>
              <a:t> data </a:t>
            </a:r>
          </a:p>
          <a:p>
            <a:pPr marL="0" marR="0" lvl="0" indent="0" defTabSz="914400" rtl="0" eaLnBrk="0" fontAlgn="base" latinLnBrk="0" hangingPunct="0">
              <a:lnSpc>
                <a:spcPct val="100000"/>
              </a:lnSpc>
              <a:spcBef>
                <a:spcPct val="0"/>
              </a:spcBef>
              <a:spcAft>
                <a:spcPct val="0"/>
              </a:spcAft>
              <a:buClrTx/>
              <a:buSzTx/>
              <a:buFontTx/>
              <a:buNone/>
              <a:tabLst/>
              <a:defRPr/>
            </a:pPr>
            <a:r>
              <a:rPr kumimoji="0" lang="pt-BR" sz="2000" b="0" i="0" u="none" strike="noStrike" kern="0" cap="none" spc="0" normalizeH="0" noProof="0" dirty="0" smtClean="0">
                <a:ln>
                  <a:noFill/>
                </a:ln>
                <a:solidFill>
                  <a:schemeClr val="tx2"/>
                </a:solidFill>
                <a:effectLst/>
                <a:uLnTx/>
                <a:uFillTx/>
                <a:latin typeface="Times New Roman" pitchFamily="18" charset="0"/>
                <a:ea typeface="+mj-ea"/>
                <a:cs typeface="Times New Roman" pitchFamily="18" charset="0"/>
              </a:rPr>
              <a:t>and FNMOC analysis</a:t>
            </a:r>
            <a:endParaRPr kumimoji="0" lang="pt-BR" sz="2000" b="0" i="0" u="none" strike="noStrike" kern="0" cap="none" spc="0" normalizeH="0" baseline="0" noProof="0" dirty="0">
              <a:ln>
                <a:noFill/>
              </a:ln>
              <a:solidFill>
                <a:schemeClr val="tx2"/>
              </a:solidFill>
              <a:effectLst/>
              <a:uLnTx/>
              <a:uFillTx/>
              <a:latin typeface="Times New Roman" pitchFamily="18" charset="0"/>
              <a:ea typeface="+mj-ea"/>
              <a:cs typeface="Times New Roman"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descr="hycom_02_02Jan2009_25S40Wc.gif"/>
          <p:cNvPicPr>
            <a:picLocks noChangeAspect="1"/>
          </p:cNvPicPr>
          <p:nvPr/>
        </p:nvPicPr>
        <p:blipFill>
          <a:blip r:embed="rId2"/>
          <a:srcRect l="11810" r="14172"/>
          <a:stretch>
            <a:fillRect/>
          </a:stretch>
        </p:blipFill>
        <p:spPr bwMode="auto">
          <a:xfrm>
            <a:off x="4452938" y="1071563"/>
            <a:ext cx="4478337" cy="4538662"/>
          </a:xfrm>
          <a:prstGeom prst="rect">
            <a:avLst/>
          </a:prstGeom>
          <a:noFill/>
          <a:ln w="9525">
            <a:noFill/>
            <a:miter lim="800000"/>
            <a:headEnd/>
            <a:tailEnd/>
          </a:ln>
        </p:spPr>
      </p:pic>
      <p:pic>
        <p:nvPicPr>
          <p:cNvPr id="18435" name="Picture 2" descr="hycom01Jul00Z_30S40Wb.gif"/>
          <p:cNvPicPr>
            <a:picLocks noChangeAspect="1"/>
          </p:cNvPicPr>
          <p:nvPr/>
        </p:nvPicPr>
        <p:blipFill>
          <a:blip r:embed="rId3"/>
          <a:srcRect l="11810" r="14172"/>
          <a:stretch>
            <a:fillRect/>
          </a:stretch>
        </p:blipFill>
        <p:spPr bwMode="auto">
          <a:xfrm>
            <a:off x="346367" y="1071561"/>
            <a:ext cx="4511385" cy="4572017"/>
          </a:xfrm>
          <a:prstGeom prst="rect">
            <a:avLst/>
          </a:prstGeom>
          <a:noFill/>
          <a:ln w="9525">
            <a:noFill/>
            <a:miter lim="800000"/>
            <a:headEnd/>
            <a:tailEnd/>
          </a:ln>
        </p:spPr>
      </p:pic>
      <p:cxnSp>
        <p:nvCxnSpPr>
          <p:cNvPr id="5" name="Straight Connector 4"/>
          <p:cNvCxnSpPr/>
          <p:nvPr/>
        </p:nvCxnSpPr>
        <p:spPr>
          <a:xfrm rot="5400000">
            <a:off x="6001554" y="4714884"/>
            <a:ext cx="2285222" cy="7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5322496" y="4750206"/>
            <a:ext cx="2213784"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429388" y="5715016"/>
            <a:ext cx="642942" cy="15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500826" y="5805090"/>
            <a:ext cx="579005" cy="338554"/>
          </a:xfrm>
          <a:prstGeom prst="rect">
            <a:avLst/>
          </a:prstGeom>
          <a:noFill/>
        </p:spPr>
        <p:txBody>
          <a:bodyPr wrap="none" rtlCol="0">
            <a:spAutoFit/>
          </a:bodyPr>
          <a:lstStyle/>
          <a:p>
            <a:r>
              <a:rPr lang="pt-BR" dirty="0" smtClean="0"/>
              <a:t>3</a:t>
            </a:r>
            <a:r>
              <a:rPr lang="pt-BR" baseline="30000" dirty="0" smtClean="0"/>
              <a:t>o</a:t>
            </a:r>
            <a:r>
              <a:rPr lang="pt-BR" dirty="0" smtClean="0"/>
              <a:t> C</a:t>
            </a:r>
            <a:endParaRPr lang="pt-BR" dirty="0"/>
          </a:p>
        </p:txBody>
      </p:sp>
      <p:sp>
        <p:nvSpPr>
          <p:cNvPr id="16" name="Title 1"/>
          <p:cNvSpPr txBox="1">
            <a:spLocks/>
          </p:cNvSpPr>
          <p:nvPr/>
        </p:nvSpPr>
        <p:spPr>
          <a:xfrm>
            <a:off x="1071538" y="428604"/>
            <a:ext cx="7072362" cy="500066"/>
          </a:xfrm>
          <a:prstGeom prst="rect">
            <a:avLst/>
          </a:prstGeom>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lang="pt-BR" sz="2000" kern="0" dirty="0" smtClean="0">
                <a:solidFill>
                  <a:schemeClr val="tx2"/>
                </a:solidFill>
                <a:latin typeface="Times New Roman" pitchFamily="18" charset="0"/>
                <a:ea typeface="+mj-ea"/>
                <a:cs typeface="Times New Roman" pitchFamily="18" charset="0"/>
              </a:rPr>
              <a:t>Comparison of  1/4</a:t>
            </a:r>
            <a:r>
              <a:rPr lang="pt-BR" sz="2000" kern="0" baseline="30000" dirty="0" smtClean="0">
                <a:solidFill>
                  <a:schemeClr val="tx2"/>
                </a:solidFill>
                <a:latin typeface="Times New Roman" pitchFamily="18" charset="0"/>
                <a:ea typeface="+mj-ea"/>
                <a:cs typeface="Times New Roman" pitchFamily="18" charset="0"/>
              </a:rPr>
              <a:t>o</a:t>
            </a:r>
            <a:r>
              <a:rPr lang="pt-BR" sz="2000" kern="0" dirty="0" smtClean="0">
                <a:solidFill>
                  <a:schemeClr val="tx2"/>
                </a:solidFill>
                <a:latin typeface="Times New Roman" pitchFamily="18" charset="0"/>
                <a:ea typeface="+mj-ea"/>
                <a:cs typeface="Times New Roman" pitchFamily="18" charset="0"/>
              </a:rPr>
              <a:t>  HYCOM </a:t>
            </a:r>
            <a:r>
              <a:rPr kumimoji="0" lang="pt-BR" sz="2000" b="0" i="0" u="none" strike="noStrike" kern="0" cap="none" spc="0" normalizeH="0" baseline="0" noProof="0" dirty="0" smtClean="0">
                <a:ln>
                  <a:noFill/>
                </a:ln>
                <a:solidFill>
                  <a:schemeClr val="tx2"/>
                </a:solidFill>
                <a:effectLst/>
                <a:uLnTx/>
                <a:uFillTx/>
                <a:latin typeface="Times New Roman" pitchFamily="18" charset="0"/>
                <a:ea typeface="+mj-ea"/>
                <a:cs typeface="Times New Roman" pitchFamily="18" charset="0"/>
              </a:rPr>
              <a:t>2.2.14 with</a:t>
            </a:r>
            <a:r>
              <a:rPr kumimoji="0" lang="pt-BR" sz="2000" b="0" i="0" u="none" strike="noStrike" kern="0" cap="none" spc="0" normalizeH="0" noProof="0" dirty="0" smtClean="0">
                <a:ln>
                  <a:noFill/>
                </a:ln>
                <a:solidFill>
                  <a:schemeClr val="tx2"/>
                </a:solidFill>
                <a:effectLst/>
                <a:uLnTx/>
                <a:uFillTx/>
                <a:latin typeface="Times New Roman" pitchFamily="18" charset="0"/>
                <a:ea typeface="+mj-ea"/>
                <a:cs typeface="Times New Roman" pitchFamily="18" charset="0"/>
              </a:rPr>
              <a:t> FNMOC analysis</a:t>
            </a:r>
            <a:endParaRPr kumimoji="0" lang="pt-BR" sz="2000" b="0" i="0" u="none" strike="noStrike" kern="0" cap="none" spc="0" normalizeH="0" baseline="0" noProof="0" dirty="0">
              <a:ln>
                <a:noFill/>
              </a:ln>
              <a:solidFill>
                <a:schemeClr val="tx2"/>
              </a:solidFill>
              <a:effectLst/>
              <a:uLnTx/>
              <a:uFillTx/>
              <a:latin typeface="Times New Roman" pitchFamily="18" charset="0"/>
              <a:ea typeface="+mj-ea"/>
              <a:cs typeface="Times New Roman"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anim_ch.gif"/>
          <p:cNvPicPr>
            <a:picLocks noChangeAspect="1"/>
          </p:cNvPicPr>
          <p:nvPr/>
        </p:nvPicPr>
        <p:blipFill>
          <a:blip r:embed="rId2"/>
          <a:srcRect/>
          <a:stretch>
            <a:fillRect/>
          </a:stretch>
        </p:blipFill>
        <p:spPr bwMode="auto">
          <a:xfrm>
            <a:off x="4421188" y="2133619"/>
            <a:ext cx="4651375" cy="4010025"/>
          </a:xfrm>
          <a:prstGeom prst="rect">
            <a:avLst/>
          </a:prstGeom>
          <a:noFill/>
          <a:ln w="9525">
            <a:noFill/>
            <a:miter lim="800000"/>
            <a:headEnd/>
            <a:tailEnd/>
          </a:ln>
        </p:spPr>
      </p:pic>
      <p:pic>
        <p:nvPicPr>
          <p:cNvPr id="32771" name="Picture 1" descr="anim_ctl.gif"/>
          <p:cNvPicPr>
            <a:picLocks noChangeAspect="1"/>
          </p:cNvPicPr>
          <p:nvPr/>
        </p:nvPicPr>
        <p:blipFill>
          <a:blip r:embed="rId3"/>
          <a:srcRect/>
          <a:stretch>
            <a:fillRect/>
          </a:stretch>
        </p:blipFill>
        <p:spPr bwMode="auto">
          <a:xfrm>
            <a:off x="-11113" y="2120918"/>
            <a:ext cx="4583113" cy="3951288"/>
          </a:xfrm>
          <a:prstGeom prst="rect">
            <a:avLst/>
          </a:prstGeom>
          <a:noFill/>
          <a:ln w="9525">
            <a:noFill/>
            <a:miter lim="800000"/>
            <a:headEnd/>
            <a:tailEnd/>
          </a:ln>
        </p:spPr>
      </p:pic>
      <p:sp>
        <p:nvSpPr>
          <p:cNvPr id="32772" name="TextBox 3"/>
          <p:cNvSpPr txBox="1">
            <a:spLocks noChangeArrowheads="1"/>
          </p:cNvSpPr>
          <p:nvPr/>
        </p:nvSpPr>
        <p:spPr bwMode="auto">
          <a:xfrm>
            <a:off x="1647825" y="1966905"/>
            <a:ext cx="1123950" cy="461963"/>
          </a:xfrm>
          <a:prstGeom prst="rect">
            <a:avLst/>
          </a:prstGeom>
          <a:noFill/>
          <a:ln w="9525">
            <a:noFill/>
            <a:miter lim="800000"/>
            <a:headEnd/>
            <a:tailEnd/>
          </a:ln>
        </p:spPr>
        <p:txBody>
          <a:bodyPr wrap="none">
            <a:spAutoFit/>
          </a:bodyPr>
          <a:lstStyle/>
          <a:p>
            <a:r>
              <a:rPr lang="pt-BR" sz="2400" dirty="0">
                <a:latin typeface="Times New Roman" pitchFamily="18" charset="0"/>
                <a:cs typeface="Times New Roman" pitchFamily="18" charset="0"/>
              </a:rPr>
              <a:t>Control</a:t>
            </a:r>
          </a:p>
        </p:txBody>
      </p:sp>
      <p:sp>
        <p:nvSpPr>
          <p:cNvPr id="32773" name="TextBox 4"/>
          <p:cNvSpPr txBox="1">
            <a:spLocks noChangeArrowheads="1"/>
          </p:cNvSpPr>
          <p:nvPr/>
        </p:nvSpPr>
        <p:spPr bwMode="auto">
          <a:xfrm>
            <a:off x="5572125" y="1966906"/>
            <a:ext cx="2336800" cy="461962"/>
          </a:xfrm>
          <a:prstGeom prst="rect">
            <a:avLst/>
          </a:prstGeom>
          <a:noFill/>
          <a:ln w="9525">
            <a:noFill/>
            <a:miter lim="800000"/>
            <a:headEnd/>
            <a:tailEnd/>
          </a:ln>
        </p:spPr>
        <p:txBody>
          <a:bodyPr wrap="none">
            <a:spAutoFit/>
          </a:bodyPr>
          <a:lstStyle/>
          <a:p>
            <a:r>
              <a:rPr lang="pt-BR" sz="2400" dirty="0">
                <a:latin typeface="Times New Roman" pitchFamily="18" charset="0"/>
                <a:cs typeface="Times New Roman" pitchFamily="18" charset="0"/>
              </a:rPr>
              <a:t>Cooper &amp; Haines</a:t>
            </a:r>
          </a:p>
        </p:txBody>
      </p:sp>
      <p:sp>
        <p:nvSpPr>
          <p:cNvPr id="6" name="Rectangle 3"/>
          <p:cNvSpPr txBox="1">
            <a:spLocks noChangeArrowheads="1"/>
          </p:cNvSpPr>
          <p:nvPr/>
        </p:nvSpPr>
        <p:spPr>
          <a:xfrm>
            <a:off x="574708" y="357173"/>
            <a:ext cx="8212134" cy="1285877"/>
          </a:xfrm>
          <a:prstGeom prst="rect">
            <a:avLst/>
          </a:prstGeom>
          <a:noFill/>
        </p:spPr>
        <p:txBody>
          <a:bodyPr/>
          <a:lstStyle/>
          <a:p>
            <a:pPr>
              <a:defRPr/>
            </a:pPr>
            <a:r>
              <a:rPr lang="en-US" sz="2000" kern="0" dirty="0" smtClean="0">
                <a:solidFill>
                  <a:schemeClr val="accent2"/>
                </a:solidFill>
                <a:latin typeface="Times New Roman" pitchFamily="18" charset="0"/>
                <a:ea typeface="+mj-ea"/>
                <a:cs typeface="Times New Roman" pitchFamily="18" charset="0"/>
              </a:rPr>
              <a:t>A correction of SSH was implemented using Cooper and Haines (C&amp;H).</a:t>
            </a:r>
          </a:p>
          <a:p>
            <a:pPr>
              <a:defRPr/>
            </a:pPr>
            <a:r>
              <a:rPr lang="en-US" sz="2000" kern="0" dirty="0" smtClean="0">
                <a:solidFill>
                  <a:schemeClr val="accent2"/>
                </a:solidFill>
                <a:latin typeface="Times New Roman" pitchFamily="18" charset="0"/>
                <a:ea typeface="+mj-ea"/>
                <a:cs typeface="Times New Roman" pitchFamily="18" charset="0"/>
              </a:rPr>
              <a:t> </a:t>
            </a:r>
          </a:p>
          <a:p>
            <a:pPr>
              <a:defRPr/>
            </a:pPr>
            <a:r>
              <a:rPr lang="en-US" sz="2000" kern="0" dirty="0" smtClean="0">
                <a:latin typeface="Times New Roman" pitchFamily="18" charset="0"/>
                <a:ea typeface="+mj-ea"/>
                <a:cs typeface="Times New Roman" pitchFamily="18" charset="0"/>
              </a:rPr>
              <a:t>SSH given to C&amp;H  </a:t>
            </a:r>
            <a:r>
              <a:rPr lang="en-US" sz="2000" kern="0" dirty="0" smtClean="0">
                <a:solidFill>
                  <a:schemeClr val="accent2"/>
                </a:solidFill>
                <a:latin typeface="Times New Roman" pitchFamily="18" charset="0"/>
                <a:ea typeface="+mj-ea"/>
                <a:cs typeface="Times New Roman" pitchFamily="18" charset="0"/>
              </a:rPr>
              <a:t>=</a:t>
            </a:r>
            <a:r>
              <a:rPr lang="en-US" sz="2000" kern="0" dirty="0" smtClean="0">
                <a:latin typeface="Times New Roman" pitchFamily="18" charset="0"/>
                <a:ea typeface="+mj-ea"/>
                <a:cs typeface="Times New Roman" pitchFamily="18" charset="0"/>
              </a:rPr>
              <a:t>  SSH mean from HYCOM + SSHA from FNMOC</a:t>
            </a:r>
            <a:endParaRPr lang="en-US" sz="2000" kern="0" dirty="0">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24" y="285728"/>
            <a:ext cx="7800972" cy="703282"/>
          </a:xfrm>
        </p:spPr>
        <p:txBody>
          <a:bodyPr/>
          <a:lstStyle/>
          <a:p>
            <a:pPr algn="l"/>
            <a:r>
              <a:rPr lang="pt-BR" sz="2400" b="1" dirty="0" smtClean="0">
                <a:solidFill>
                  <a:schemeClr val="accent6"/>
                </a:solidFill>
                <a:latin typeface="Times New Roman" pitchFamily="18" charset="0"/>
                <a:cs typeface="Times New Roman" pitchFamily="18" charset="0"/>
              </a:rPr>
              <a:t>Present situation of the pre-operational system</a:t>
            </a:r>
            <a:endParaRPr lang="pt-BR" sz="2400" b="1" dirty="0">
              <a:solidFill>
                <a:schemeClr val="accent6"/>
              </a:solidFill>
              <a:latin typeface="Times New Roman" pitchFamily="18" charset="0"/>
              <a:cs typeface="Times New Roman" pitchFamily="18" charset="0"/>
            </a:endParaRPr>
          </a:p>
        </p:txBody>
      </p:sp>
      <p:sp>
        <p:nvSpPr>
          <p:cNvPr id="4" name="Title 1"/>
          <p:cNvSpPr txBox="1">
            <a:spLocks noGrp="1"/>
          </p:cNvSpPr>
          <p:nvPr>
            <p:ph idx="1"/>
          </p:nvPr>
        </p:nvSpPr>
        <p:spPr>
          <a:xfrm>
            <a:off x="500034" y="1142984"/>
            <a:ext cx="8229600" cy="2857519"/>
          </a:xfrm>
          <a:prstGeom prst="rect">
            <a:avLst/>
          </a:prstGeom>
        </p:spPr>
        <p:txBody>
          <a:bodyPr/>
          <a:lstStyle/>
          <a:p>
            <a:r>
              <a:rPr lang="pt-BR" sz="2000" dirty="0" smtClean="0">
                <a:solidFill>
                  <a:schemeClr val="tx2"/>
                </a:solidFill>
                <a:latin typeface="Times New Roman" pitchFamily="18" charset="0"/>
                <a:cs typeface="Times New Roman" pitchFamily="18" charset="0"/>
              </a:rPr>
              <a:t>1/4</a:t>
            </a:r>
            <a:r>
              <a:rPr lang="pt-BR" sz="2000" baseline="30000" dirty="0" smtClean="0">
                <a:solidFill>
                  <a:schemeClr val="tx2"/>
                </a:solidFill>
                <a:latin typeface="Times New Roman" pitchFamily="18" charset="0"/>
                <a:cs typeface="Times New Roman" pitchFamily="18" charset="0"/>
              </a:rPr>
              <a:t>o</a:t>
            </a:r>
            <a:r>
              <a:rPr lang="pt-BR" sz="2000" dirty="0" smtClean="0">
                <a:solidFill>
                  <a:schemeClr val="tx2"/>
                </a:solidFill>
                <a:latin typeface="Times New Roman" pitchFamily="18" charset="0"/>
                <a:cs typeface="Times New Roman" pitchFamily="18" charset="0"/>
              </a:rPr>
              <a:t> and 1/12</a:t>
            </a:r>
            <a:r>
              <a:rPr lang="pt-BR" sz="2000" baseline="30000" dirty="0" smtClean="0">
                <a:solidFill>
                  <a:schemeClr val="tx2"/>
                </a:solidFill>
                <a:latin typeface="Times New Roman" pitchFamily="18" charset="0"/>
                <a:cs typeface="Times New Roman" pitchFamily="18" charset="0"/>
              </a:rPr>
              <a:t>o</a:t>
            </a:r>
            <a:r>
              <a:rPr lang="pt-BR" sz="2000" dirty="0" smtClean="0">
                <a:solidFill>
                  <a:schemeClr val="tx2"/>
                </a:solidFill>
                <a:latin typeface="Times New Roman" pitchFamily="18" charset="0"/>
                <a:cs typeface="Times New Roman" pitchFamily="18" charset="0"/>
              </a:rPr>
              <a:t> of HYCOM 2.2.14 with C&amp;H</a:t>
            </a:r>
            <a:endParaRPr lang="pt-BR" sz="2000" kern="0" dirty="0" smtClean="0">
              <a:solidFill>
                <a:schemeClr val="tx2"/>
              </a:solidFill>
              <a:latin typeface="Times New Roman" pitchFamily="18" charset="0"/>
              <a:cs typeface="Times New Roman" pitchFamily="18" charset="0"/>
            </a:endParaRPr>
          </a:p>
          <a:p>
            <a:r>
              <a:rPr lang="pt-BR" sz="2000" kern="0" dirty="0" smtClean="0">
                <a:solidFill>
                  <a:schemeClr val="tx2"/>
                </a:solidFill>
                <a:latin typeface="Times New Roman" pitchFamily="18" charset="0"/>
                <a:cs typeface="Times New Roman" pitchFamily="18" charset="0"/>
              </a:rPr>
              <a:t>1/4</a:t>
            </a:r>
            <a:r>
              <a:rPr lang="pt-BR" sz="2000" kern="0" baseline="30000" dirty="0" smtClean="0">
                <a:solidFill>
                  <a:schemeClr val="tx2"/>
                </a:solidFill>
                <a:latin typeface="Times New Roman" pitchFamily="18" charset="0"/>
                <a:cs typeface="Times New Roman" pitchFamily="18" charset="0"/>
              </a:rPr>
              <a:t>o </a:t>
            </a:r>
            <a:r>
              <a:rPr lang="pt-BR" sz="2000" kern="0" dirty="0" smtClean="0">
                <a:solidFill>
                  <a:schemeClr val="tx2"/>
                </a:solidFill>
                <a:latin typeface="Times New Roman" pitchFamily="18" charset="0"/>
                <a:ea typeface="+mj-ea"/>
                <a:cs typeface="Times New Roman" pitchFamily="18" charset="0"/>
              </a:rPr>
              <a:t> and C&amp;H is running in DHN-Brazilian Navy</a:t>
            </a:r>
          </a:p>
          <a:p>
            <a:r>
              <a:rPr kumimoji="0" lang="pt-BR" sz="2000" b="0" i="0" u="none" strike="noStrike" cap="none" spc="0" normalizeH="0" baseline="0" noProof="0" dirty="0" smtClean="0">
                <a:ln>
                  <a:noFill/>
                </a:ln>
                <a:solidFill>
                  <a:schemeClr val="tx2"/>
                </a:solidFill>
                <a:effectLst/>
                <a:uLnTx/>
                <a:uFillTx/>
                <a:latin typeface="Times New Roman" pitchFamily="18" charset="0"/>
                <a:ea typeface="+mj-ea"/>
                <a:cs typeface="Times New Roman" pitchFamily="18" charset="0"/>
              </a:rPr>
              <a:t>The Mellor</a:t>
            </a:r>
            <a:r>
              <a:rPr kumimoji="0" lang="pt-BR" sz="2000" b="0" i="0" u="none" strike="noStrike" cap="none" spc="0" normalizeH="0" noProof="0" dirty="0" smtClean="0">
                <a:ln>
                  <a:noFill/>
                </a:ln>
                <a:solidFill>
                  <a:schemeClr val="tx2"/>
                </a:solidFill>
                <a:effectLst/>
                <a:uLnTx/>
                <a:uFillTx/>
                <a:latin typeface="Times New Roman" pitchFamily="18" charset="0"/>
                <a:ea typeface="+mj-ea"/>
                <a:cs typeface="Times New Roman" pitchFamily="18" charset="0"/>
              </a:rPr>
              <a:t> and Ezer scheme is under implementation in </a:t>
            </a:r>
            <a:r>
              <a:rPr lang="pt-BR" sz="2000" dirty="0" smtClean="0">
                <a:solidFill>
                  <a:schemeClr val="tx2"/>
                </a:solidFill>
                <a:latin typeface="Times New Roman" pitchFamily="18" charset="0"/>
                <a:cs typeface="Times New Roman" pitchFamily="18" charset="0"/>
              </a:rPr>
              <a:t>DHN-Brazilian Navy</a:t>
            </a:r>
          </a:p>
          <a:p>
            <a:r>
              <a:rPr kumimoji="0" lang="pt-BR" sz="2000" b="0" i="0" u="none" strike="noStrike" kern="0" cap="none" spc="0" normalizeH="0" baseline="0" noProof="0" dirty="0" smtClean="0">
                <a:ln>
                  <a:noFill/>
                </a:ln>
                <a:solidFill>
                  <a:schemeClr val="tx2"/>
                </a:solidFill>
                <a:effectLst/>
                <a:uLnTx/>
                <a:uFillTx/>
                <a:latin typeface="Times New Roman" pitchFamily="18" charset="0"/>
                <a:ea typeface="+mj-ea"/>
                <a:cs typeface="Times New Roman" pitchFamily="18" charset="0"/>
              </a:rPr>
              <a:t>A data assimilation system is</a:t>
            </a:r>
            <a:r>
              <a:rPr kumimoji="0" lang="pt-BR" sz="2000" b="0" i="0" u="none" strike="noStrike" kern="0" cap="none" spc="0" normalizeH="0" noProof="0" dirty="0" smtClean="0">
                <a:ln>
                  <a:noFill/>
                </a:ln>
                <a:solidFill>
                  <a:schemeClr val="tx2"/>
                </a:solidFill>
                <a:effectLst/>
                <a:uLnTx/>
                <a:uFillTx/>
                <a:latin typeface="Times New Roman" pitchFamily="18" charset="0"/>
                <a:ea typeface="+mj-ea"/>
                <a:cs typeface="Times New Roman" pitchFamily="18" charset="0"/>
              </a:rPr>
              <a:t> under development to assimilate PIRATA and ARGO data profiles</a:t>
            </a:r>
          </a:p>
          <a:p>
            <a:r>
              <a:rPr lang="pt-BR" sz="2000" baseline="0" dirty="0" smtClean="0">
                <a:solidFill>
                  <a:schemeClr val="tx2"/>
                </a:solidFill>
                <a:latin typeface="Times New Roman" pitchFamily="18" charset="0"/>
                <a:ea typeface="+mj-ea"/>
                <a:cs typeface="Times New Roman" pitchFamily="18" charset="0"/>
              </a:rPr>
              <a:t>We need to go to an</a:t>
            </a:r>
            <a:r>
              <a:rPr lang="pt-BR" sz="2000" dirty="0" smtClean="0">
                <a:solidFill>
                  <a:schemeClr val="tx2"/>
                </a:solidFill>
                <a:latin typeface="Times New Roman" pitchFamily="18" charset="0"/>
                <a:ea typeface="+mj-ea"/>
                <a:cs typeface="Times New Roman" pitchFamily="18" charset="0"/>
              </a:rPr>
              <a:t> assimilation cycle for SSH, SST and in situ data</a:t>
            </a:r>
            <a:endParaRPr kumimoji="0" lang="pt-BR" sz="2000" b="0" i="0" u="none" strike="noStrike" kern="0" cap="none" spc="0" normalizeH="0" baseline="0" noProof="0" dirty="0">
              <a:ln>
                <a:noFill/>
              </a:ln>
              <a:solidFill>
                <a:schemeClr val="tx2"/>
              </a:solidFill>
              <a:effectLst/>
              <a:uLnTx/>
              <a:uFillTx/>
              <a:latin typeface="Times New Roman" pitchFamily="18" charset="0"/>
              <a:ea typeface="+mj-ea"/>
              <a:cs typeface="Times New Roman"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upo 47"/>
          <p:cNvGrpSpPr>
            <a:grpSpLocks/>
          </p:cNvGrpSpPr>
          <p:nvPr/>
        </p:nvGrpSpPr>
        <p:grpSpPr bwMode="auto">
          <a:xfrm>
            <a:off x="357158" y="538444"/>
            <a:ext cx="8572560" cy="5605180"/>
            <a:chOff x="357129" y="538424"/>
            <a:chExt cx="8572621" cy="5605219"/>
          </a:xfrm>
        </p:grpSpPr>
        <p:sp>
          <p:nvSpPr>
            <p:cNvPr id="39938" name="Text Box 32"/>
            <p:cNvSpPr txBox="1">
              <a:spLocks noChangeArrowheads="1"/>
            </p:cNvSpPr>
            <p:nvPr/>
          </p:nvSpPr>
          <p:spPr bwMode="auto">
            <a:xfrm>
              <a:off x="714349" y="538424"/>
              <a:ext cx="8102631" cy="461668"/>
            </a:xfrm>
            <a:prstGeom prst="rect">
              <a:avLst/>
            </a:prstGeom>
            <a:noFill/>
            <a:ln w="9525">
              <a:noFill/>
              <a:miter lim="800000"/>
              <a:headEnd/>
              <a:tailEnd/>
            </a:ln>
          </p:spPr>
          <p:txBody>
            <a:bodyPr>
              <a:spAutoFit/>
            </a:bodyPr>
            <a:lstStyle/>
            <a:p>
              <a:pPr algn="ctr">
                <a:defRPr/>
              </a:pPr>
              <a:r>
                <a:rPr lang="pt-BR" sz="2000" b="1" dirty="0">
                  <a:solidFill>
                    <a:schemeClr val="accent2"/>
                  </a:solidFill>
                  <a:latin typeface="Times New Roman" pitchFamily="18" charset="0"/>
                  <a:cs typeface="Times New Roman" pitchFamily="18" charset="0"/>
                </a:rPr>
                <a:t>       </a:t>
              </a:r>
              <a:r>
                <a:rPr lang="pt-BR" sz="2400" b="1" dirty="0" smtClean="0">
                  <a:solidFill>
                    <a:schemeClr val="accent2"/>
                  </a:solidFill>
                  <a:latin typeface="Times New Roman" pitchFamily="18" charset="0"/>
                  <a:cs typeface="Times New Roman" pitchFamily="18" charset="0"/>
                </a:rPr>
                <a:t>The Assimilation Cycle</a:t>
              </a:r>
              <a:endParaRPr lang="pt-BR" sz="2000" b="1" dirty="0">
                <a:solidFill>
                  <a:srgbClr val="002060"/>
                </a:solidFill>
                <a:latin typeface="Times New Roman" pitchFamily="18" charset="0"/>
                <a:cs typeface="Times New Roman" pitchFamily="18" charset="0"/>
              </a:endParaRPr>
            </a:p>
          </p:txBody>
        </p:sp>
        <p:grpSp>
          <p:nvGrpSpPr>
            <p:cNvPr id="16388" name="Grupo 17"/>
            <p:cNvGrpSpPr>
              <a:grpSpLocks/>
            </p:cNvGrpSpPr>
            <p:nvPr/>
          </p:nvGrpSpPr>
          <p:grpSpPr bwMode="auto">
            <a:xfrm>
              <a:off x="357129" y="1526419"/>
              <a:ext cx="8572621" cy="4617224"/>
              <a:chOff x="357129" y="1526419"/>
              <a:chExt cx="8572621" cy="4617224"/>
            </a:xfrm>
          </p:grpSpPr>
          <p:sp>
            <p:nvSpPr>
              <p:cNvPr id="16389" name="CaixaDeTexto 1"/>
              <p:cNvSpPr txBox="1">
                <a:spLocks noChangeArrowheads="1"/>
              </p:cNvSpPr>
              <p:nvPr/>
            </p:nvSpPr>
            <p:spPr bwMode="auto">
              <a:xfrm>
                <a:off x="1245667" y="1526419"/>
                <a:ext cx="2826264" cy="831003"/>
              </a:xfrm>
              <a:prstGeom prst="rect">
                <a:avLst/>
              </a:prstGeom>
              <a:noFill/>
              <a:ln w="9525">
                <a:solidFill>
                  <a:schemeClr val="tx1"/>
                </a:solidFill>
                <a:miter lim="800000"/>
                <a:headEnd/>
                <a:tailEnd/>
              </a:ln>
            </p:spPr>
            <p:txBody>
              <a:bodyPr wrap="square">
                <a:spAutoFit/>
              </a:bodyPr>
              <a:lstStyle/>
              <a:p>
                <a:pPr algn="ctr"/>
                <a:r>
                  <a:rPr lang="pt-BR" b="1" dirty="0" smtClean="0">
                    <a:cs typeface="Times New Roman" pitchFamily="18" charset="0"/>
                  </a:rPr>
                  <a:t>NCEP GFS</a:t>
                </a:r>
                <a:endParaRPr lang="pt-BR" b="1" dirty="0">
                  <a:cs typeface="Times New Roman" pitchFamily="18" charset="0"/>
                </a:endParaRPr>
              </a:p>
              <a:p>
                <a:pPr algn="ctr"/>
                <a:r>
                  <a:rPr lang="pt-BR" b="1" dirty="0" smtClean="0">
                    <a:cs typeface="Times New Roman" pitchFamily="18" charset="0"/>
                  </a:rPr>
                  <a:t>I.C. 12 UTC</a:t>
                </a:r>
                <a:endParaRPr lang="pt-BR" b="1" dirty="0">
                  <a:cs typeface="Times New Roman" pitchFamily="18" charset="0"/>
                </a:endParaRPr>
              </a:p>
              <a:p>
                <a:pPr algn="ctr"/>
                <a:r>
                  <a:rPr lang="pt-BR" b="1" dirty="0" smtClean="0">
                    <a:cs typeface="Times New Roman" pitchFamily="18" charset="0"/>
                  </a:rPr>
                  <a:t>7-day forecasts at each 6h </a:t>
                </a:r>
                <a:endParaRPr lang="pt-BR" b="1" dirty="0">
                  <a:cs typeface="Times New Roman" pitchFamily="18" charset="0"/>
                </a:endParaRPr>
              </a:p>
            </p:txBody>
          </p:sp>
          <p:sp>
            <p:nvSpPr>
              <p:cNvPr id="16390" name="CaixaDeTexto 2"/>
              <p:cNvSpPr txBox="1">
                <a:spLocks noChangeArrowheads="1"/>
              </p:cNvSpPr>
              <p:nvPr/>
            </p:nvSpPr>
            <p:spPr bwMode="auto">
              <a:xfrm>
                <a:off x="1928819" y="2935432"/>
                <a:ext cx="1357286" cy="338556"/>
              </a:xfrm>
              <a:prstGeom prst="rect">
                <a:avLst/>
              </a:prstGeom>
              <a:noFill/>
              <a:ln w="9525">
                <a:solidFill>
                  <a:schemeClr val="tx1"/>
                </a:solidFill>
                <a:miter lim="800000"/>
                <a:headEnd/>
                <a:tailEnd/>
              </a:ln>
            </p:spPr>
            <p:txBody>
              <a:bodyPr>
                <a:spAutoFit/>
              </a:bodyPr>
              <a:lstStyle/>
              <a:p>
                <a:pPr algn="ctr"/>
                <a:r>
                  <a:rPr lang="pt-BR" b="1" dirty="0" smtClean="0">
                    <a:cs typeface="Times New Roman" pitchFamily="18" charset="0"/>
                  </a:rPr>
                  <a:t>HYCOM</a:t>
                </a:r>
                <a:endParaRPr lang="pt-BR" b="1" dirty="0">
                  <a:cs typeface="Times New Roman" pitchFamily="18" charset="0"/>
                </a:endParaRPr>
              </a:p>
            </p:txBody>
          </p:sp>
          <p:cxnSp>
            <p:nvCxnSpPr>
              <p:cNvPr id="21" name="Conector de seta reta 20"/>
              <p:cNvCxnSpPr/>
              <p:nvPr/>
            </p:nvCxnSpPr>
            <p:spPr bwMode="auto">
              <a:xfrm>
                <a:off x="3370255" y="3179761"/>
                <a:ext cx="4083079" cy="1587"/>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2" name="Conector reto 21"/>
              <p:cNvCxnSpPr/>
              <p:nvPr/>
            </p:nvCxnSpPr>
            <p:spPr bwMode="auto">
              <a:xfrm rot="5400000">
                <a:off x="3194834" y="3215480"/>
                <a:ext cx="352427" cy="1587"/>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Conector reto 22"/>
              <p:cNvCxnSpPr/>
              <p:nvPr/>
            </p:nvCxnSpPr>
            <p:spPr bwMode="auto">
              <a:xfrm rot="5400000">
                <a:off x="3886195" y="3216274"/>
                <a:ext cx="352427"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Conector reto 23"/>
              <p:cNvCxnSpPr/>
              <p:nvPr/>
            </p:nvCxnSpPr>
            <p:spPr bwMode="auto">
              <a:xfrm rot="5400000">
                <a:off x="5962660" y="3216274"/>
                <a:ext cx="352427"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Conector reto 24"/>
              <p:cNvCxnSpPr/>
              <p:nvPr/>
            </p:nvCxnSpPr>
            <p:spPr bwMode="auto">
              <a:xfrm rot="5400000">
                <a:off x="4578350" y="3216274"/>
                <a:ext cx="352427"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Conector reto 25"/>
              <p:cNvCxnSpPr/>
              <p:nvPr/>
            </p:nvCxnSpPr>
            <p:spPr bwMode="auto">
              <a:xfrm rot="5400000">
                <a:off x="5339561" y="3215480"/>
                <a:ext cx="352427" cy="1588"/>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6397" name="CaixaDeTexto 20"/>
              <p:cNvSpPr txBox="1">
                <a:spLocks noChangeArrowheads="1"/>
              </p:cNvSpPr>
              <p:nvPr/>
            </p:nvSpPr>
            <p:spPr bwMode="auto">
              <a:xfrm>
                <a:off x="3143241" y="2545875"/>
                <a:ext cx="4376550" cy="338556"/>
              </a:xfrm>
              <a:prstGeom prst="rect">
                <a:avLst/>
              </a:prstGeom>
              <a:noFill/>
              <a:ln w="9525">
                <a:noFill/>
                <a:miter lim="800000"/>
                <a:headEnd/>
                <a:tailEnd/>
              </a:ln>
            </p:spPr>
            <p:txBody>
              <a:bodyPr wrap="none">
                <a:spAutoFit/>
              </a:bodyPr>
              <a:lstStyle/>
              <a:p>
                <a:r>
                  <a:rPr lang="pt-BR" b="1" dirty="0">
                    <a:cs typeface="Times New Roman" pitchFamily="18" charset="0"/>
                  </a:rPr>
                  <a:t>00h    06h    12h    18h     24h </a:t>
                </a:r>
                <a:r>
                  <a:rPr lang="pt-BR" b="1" dirty="0" smtClean="0">
                    <a:cs typeface="Times New Roman" pitchFamily="18" charset="0"/>
                  </a:rPr>
                  <a:t>...........     168h</a:t>
                </a:r>
                <a:endParaRPr lang="pt-BR" b="1" dirty="0">
                  <a:cs typeface="Times New Roman" pitchFamily="18" charset="0"/>
                </a:endParaRPr>
              </a:p>
            </p:txBody>
          </p:sp>
          <p:sp>
            <p:nvSpPr>
              <p:cNvPr id="28" name="Chave esquerda 27"/>
              <p:cNvSpPr/>
              <p:nvPr/>
            </p:nvSpPr>
            <p:spPr bwMode="auto">
              <a:xfrm rot="16200000">
                <a:off x="4491037" y="2060565"/>
                <a:ext cx="387353" cy="2768619"/>
              </a:xfrm>
              <a:prstGeom prst="leftBrace">
                <a:avLst/>
              </a:prstGeom>
              <a:ln w="28575">
                <a:solidFill>
                  <a:srgbClr val="C00000"/>
                </a:solidFill>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pt-BR" b="1"/>
              </a:p>
            </p:txBody>
          </p:sp>
          <p:sp>
            <p:nvSpPr>
              <p:cNvPr id="16399" name="CaixaDeTexto 16"/>
              <p:cNvSpPr txBox="1">
                <a:spLocks noChangeArrowheads="1"/>
              </p:cNvSpPr>
              <p:nvPr/>
            </p:nvSpPr>
            <p:spPr bwMode="auto">
              <a:xfrm>
                <a:off x="4348354" y="3674089"/>
                <a:ext cx="626133" cy="364552"/>
              </a:xfrm>
              <a:prstGeom prst="rect">
                <a:avLst/>
              </a:prstGeom>
              <a:noFill/>
              <a:ln w="9525">
                <a:solidFill>
                  <a:schemeClr val="tx1"/>
                </a:solidFill>
                <a:miter lim="800000"/>
                <a:headEnd/>
                <a:tailEnd/>
              </a:ln>
            </p:spPr>
            <p:txBody>
              <a:bodyPr wrap="none">
                <a:spAutoFit/>
              </a:bodyPr>
              <a:lstStyle/>
              <a:p>
                <a:r>
                  <a:rPr lang="pt-BR" b="1">
                    <a:cs typeface="Times New Roman" pitchFamily="18" charset="0"/>
                  </a:rPr>
                  <a:t>OBS</a:t>
                </a:r>
              </a:p>
            </p:txBody>
          </p:sp>
          <p:sp>
            <p:nvSpPr>
              <p:cNvPr id="16400" name="CaixaDeTexto 17"/>
              <p:cNvSpPr txBox="1">
                <a:spLocks noChangeArrowheads="1"/>
              </p:cNvSpPr>
              <p:nvPr/>
            </p:nvSpPr>
            <p:spPr bwMode="auto">
              <a:xfrm>
                <a:off x="4229469" y="4357700"/>
                <a:ext cx="914039" cy="584779"/>
              </a:xfrm>
              <a:prstGeom prst="rect">
                <a:avLst/>
              </a:prstGeom>
              <a:noFill/>
              <a:ln w="9525">
                <a:solidFill>
                  <a:schemeClr val="tx1"/>
                </a:solidFill>
                <a:miter lim="800000"/>
                <a:headEnd/>
                <a:tailEnd/>
              </a:ln>
            </p:spPr>
            <p:txBody>
              <a:bodyPr wrap="none">
                <a:spAutoFit/>
              </a:bodyPr>
              <a:lstStyle/>
              <a:p>
                <a:pPr algn="ctr"/>
                <a:r>
                  <a:rPr lang="pt-BR" b="1" dirty="0" smtClean="0">
                    <a:cs typeface="Times New Roman" pitchFamily="18" charset="0"/>
                  </a:rPr>
                  <a:t>Quality</a:t>
                </a:r>
              </a:p>
              <a:p>
                <a:pPr algn="ctr"/>
                <a:r>
                  <a:rPr lang="pt-BR" b="1" dirty="0" smtClean="0">
                    <a:cs typeface="Times New Roman" pitchFamily="18" charset="0"/>
                  </a:rPr>
                  <a:t>Control</a:t>
                </a:r>
                <a:endParaRPr lang="pt-BR" b="1" dirty="0">
                  <a:cs typeface="Times New Roman" pitchFamily="18" charset="0"/>
                </a:endParaRPr>
              </a:p>
            </p:txBody>
          </p:sp>
          <p:cxnSp>
            <p:nvCxnSpPr>
              <p:cNvPr id="31" name="Conector reto 30"/>
              <p:cNvCxnSpPr/>
              <p:nvPr/>
            </p:nvCxnSpPr>
            <p:spPr bwMode="auto">
              <a:xfrm rot="5400000">
                <a:off x="6931836" y="3215480"/>
                <a:ext cx="352427" cy="1587"/>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 name="Conector de seta reta 31"/>
              <p:cNvCxnSpPr/>
              <p:nvPr/>
            </p:nvCxnSpPr>
            <p:spPr bwMode="auto">
              <a:xfrm rot="5400000">
                <a:off x="4549775" y="4243393"/>
                <a:ext cx="271465" cy="1587"/>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33" name="Conector de seta reta 32"/>
              <p:cNvCxnSpPr/>
              <p:nvPr/>
            </p:nvCxnSpPr>
            <p:spPr bwMode="auto">
              <a:xfrm rot="5400000">
                <a:off x="5680877" y="3920335"/>
                <a:ext cx="917581" cy="1587"/>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16405" name="CaixaDeTexto 30"/>
              <p:cNvSpPr txBox="1">
                <a:spLocks noChangeArrowheads="1"/>
              </p:cNvSpPr>
              <p:nvPr/>
            </p:nvSpPr>
            <p:spPr bwMode="auto">
              <a:xfrm>
                <a:off x="5643579" y="4449736"/>
                <a:ext cx="1785943" cy="338556"/>
              </a:xfrm>
              <a:prstGeom prst="rect">
                <a:avLst/>
              </a:prstGeom>
              <a:noFill/>
              <a:ln w="9525">
                <a:solidFill>
                  <a:schemeClr val="tx1"/>
                </a:solidFill>
                <a:miter lim="800000"/>
                <a:headEnd/>
                <a:tailEnd/>
              </a:ln>
            </p:spPr>
            <p:txBody>
              <a:bodyPr wrap="square">
                <a:spAutoFit/>
              </a:bodyPr>
              <a:lstStyle/>
              <a:p>
                <a:pPr algn="ctr"/>
                <a:r>
                  <a:rPr lang="pt-BR" b="1" dirty="0" smtClean="0">
                    <a:cs typeface="Times New Roman" pitchFamily="18" charset="0"/>
                  </a:rPr>
                  <a:t>Assimilation</a:t>
                </a:r>
                <a:endParaRPr lang="pt-BR" b="1" dirty="0">
                  <a:cs typeface="Times New Roman" pitchFamily="18" charset="0"/>
                </a:endParaRPr>
              </a:p>
            </p:txBody>
          </p:sp>
          <p:sp>
            <p:nvSpPr>
              <p:cNvPr id="16406" name="CaixaDeTexto 35"/>
              <p:cNvSpPr txBox="1">
                <a:spLocks noChangeArrowheads="1"/>
              </p:cNvSpPr>
              <p:nvPr/>
            </p:nvSpPr>
            <p:spPr bwMode="auto">
              <a:xfrm>
                <a:off x="357129" y="2857491"/>
                <a:ext cx="1071549" cy="584779"/>
              </a:xfrm>
              <a:prstGeom prst="rect">
                <a:avLst/>
              </a:prstGeom>
              <a:noFill/>
              <a:ln w="9525">
                <a:solidFill>
                  <a:schemeClr val="tx1"/>
                </a:solidFill>
                <a:miter lim="800000"/>
                <a:headEnd/>
                <a:tailEnd/>
              </a:ln>
            </p:spPr>
            <p:txBody>
              <a:bodyPr wrap="square">
                <a:spAutoFit/>
              </a:bodyPr>
              <a:lstStyle/>
              <a:p>
                <a:r>
                  <a:rPr lang="pt-BR" b="1" dirty="0" smtClean="0">
                    <a:cs typeface="Times New Roman" pitchFamily="18" charset="0"/>
                  </a:rPr>
                  <a:t>Analysis</a:t>
                </a:r>
                <a:endParaRPr lang="pt-BR" b="1" dirty="0">
                  <a:cs typeface="Times New Roman" pitchFamily="18" charset="0"/>
                </a:endParaRPr>
              </a:p>
              <a:p>
                <a:r>
                  <a:rPr lang="pt-BR" b="1" dirty="0">
                    <a:cs typeface="Times New Roman" pitchFamily="18" charset="0"/>
                  </a:rPr>
                  <a:t>12UTC</a:t>
                </a:r>
              </a:p>
            </p:txBody>
          </p:sp>
          <p:sp>
            <p:nvSpPr>
              <p:cNvPr id="16407" name="CaixaDeTexto 37"/>
              <p:cNvSpPr txBox="1">
                <a:spLocks noChangeArrowheads="1"/>
              </p:cNvSpPr>
              <p:nvPr/>
            </p:nvSpPr>
            <p:spPr bwMode="auto">
              <a:xfrm>
                <a:off x="7862160" y="4379223"/>
                <a:ext cx="1067590" cy="584779"/>
              </a:xfrm>
              <a:prstGeom prst="rect">
                <a:avLst/>
              </a:prstGeom>
              <a:noFill/>
              <a:ln w="9525">
                <a:solidFill>
                  <a:schemeClr val="tx1"/>
                </a:solidFill>
                <a:miter lim="800000"/>
                <a:headEnd/>
                <a:tailEnd/>
              </a:ln>
            </p:spPr>
            <p:txBody>
              <a:bodyPr wrap="square">
                <a:spAutoFit/>
              </a:bodyPr>
              <a:lstStyle/>
              <a:p>
                <a:r>
                  <a:rPr lang="pt-BR" b="1" dirty="0" smtClean="0">
                    <a:cs typeface="Times New Roman" pitchFamily="18" charset="0"/>
                  </a:rPr>
                  <a:t>Analysis</a:t>
                </a:r>
                <a:endParaRPr lang="pt-BR" b="1" dirty="0">
                  <a:cs typeface="Times New Roman" pitchFamily="18" charset="0"/>
                </a:endParaRPr>
              </a:p>
              <a:p>
                <a:r>
                  <a:rPr lang="pt-BR" b="1" dirty="0">
                    <a:cs typeface="Times New Roman" pitchFamily="18" charset="0"/>
                  </a:rPr>
                  <a:t>12UTC</a:t>
                </a:r>
              </a:p>
            </p:txBody>
          </p:sp>
          <p:cxnSp>
            <p:nvCxnSpPr>
              <p:cNvPr id="38" name="Conector de seta reta 37"/>
              <p:cNvCxnSpPr/>
              <p:nvPr/>
            </p:nvCxnSpPr>
            <p:spPr bwMode="auto">
              <a:xfrm>
                <a:off x="7478733" y="4660908"/>
                <a:ext cx="346077" cy="1588"/>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39" name="Conector de seta reta 38"/>
              <p:cNvCxnSpPr/>
              <p:nvPr/>
            </p:nvCxnSpPr>
            <p:spPr bwMode="auto">
              <a:xfrm rot="5400000">
                <a:off x="7780361" y="5613414"/>
                <a:ext cx="1058869" cy="1588"/>
              </a:xfrm>
              <a:prstGeom prst="straightConnector1">
                <a:avLst/>
              </a:prstGeom>
              <a:ln w="38100">
                <a:solidFill>
                  <a:srgbClr val="FF0000"/>
                </a:solidFill>
                <a:prstDash val="dash"/>
                <a:tailEnd type="arrow"/>
              </a:ln>
            </p:spPr>
            <p:style>
              <a:lnRef idx="1">
                <a:schemeClr val="dk1"/>
              </a:lnRef>
              <a:fillRef idx="0">
                <a:schemeClr val="dk1"/>
              </a:fillRef>
              <a:effectRef idx="0">
                <a:schemeClr val="dk1"/>
              </a:effectRef>
              <a:fontRef idx="minor">
                <a:schemeClr val="tx1"/>
              </a:fontRef>
            </p:style>
          </p:cxnSp>
          <p:cxnSp>
            <p:nvCxnSpPr>
              <p:cNvPr id="40" name="Conector de seta reta 39"/>
              <p:cNvCxnSpPr/>
              <p:nvPr/>
            </p:nvCxnSpPr>
            <p:spPr bwMode="auto">
              <a:xfrm rot="10800000">
                <a:off x="1111226" y="6142056"/>
                <a:ext cx="7267626" cy="1587"/>
              </a:xfrm>
              <a:prstGeom prst="straightConnector1">
                <a:avLst/>
              </a:prstGeom>
              <a:ln w="38100">
                <a:solidFill>
                  <a:srgbClr val="FF0000"/>
                </a:solidFill>
                <a:prstDash val="dash"/>
                <a:tailEnd type="arrow"/>
              </a:ln>
            </p:spPr>
            <p:style>
              <a:lnRef idx="1">
                <a:schemeClr val="dk1"/>
              </a:lnRef>
              <a:fillRef idx="0">
                <a:schemeClr val="dk1"/>
              </a:fillRef>
              <a:effectRef idx="0">
                <a:schemeClr val="dk1"/>
              </a:effectRef>
              <a:fontRef idx="minor">
                <a:schemeClr val="tx1"/>
              </a:fontRef>
            </p:style>
          </p:cxnSp>
          <p:cxnSp>
            <p:nvCxnSpPr>
              <p:cNvPr id="41" name="Conector de seta reta 40"/>
              <p:cNvCxnSpPr/>
              <p:nvPr/>
            </p:nvCxnSpPr>
            <p:spPr bwMode="auto">
              <a:xfrm rot="5400000" flipH="1" flipV="1">
                <a:off x="-228644" y="4772046"/>
                <a:ext cx="2571769" cy="28552"/>
              </a:xfrm>
              <a:prstGeom prst="straightConnector1">
                <a:avLst/>
              </a:prstGeom>
              <a:ln w="381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6412" name="CaixaDeTexto 54"/>
              <p:cNvSpPr txBox="1">
                <a:spLocks noChangeArrowheads="1"/>
              </p:cNvSpPr>
              <p:nvPr/>
            </p:nvSpPr>
            <p:spPr bwMode="auto">
              <a:xfrm>
                <a:off x="3826022" y="5718977"/>
                <a:ext cx="1246044" cy="400110"/>
              </a:xfrm>
              <a:prstGeom prst="rect">
                <a:avLst/>
              </a:prstGeom>
              <a:noFill/>
              <a:ln w="9525">
                <a:solidFill>
                  <a:srgbClr val="FF0000"/>
                </a:solidFill>
                <a:miter lim="800000"/>
                <a:headEnd/>
                <a:tailEnd/>
              </a:ln>
            </p:spPr>
            <p:txBody>
              <a:bodyPr>
                <a:spAutoFit/>
              </a:bodyPr>
              <a:lstStyle/>
              <a:p>
                <a:r>
                  <a:rPr lang="pt-BR" b="1">
                    <a:solidFill>
                      <a:srgbClr val="FF0000"/>
                    </a:solidFill>
                    <a:cs typeface="Times New Roman" pitchFamily="18" charset="0"/>
                  </a:rPr>
                  <a:t>N = N + 1</a:t>
                </a:r>
              </a:p>
            </p:txBody>
          </p:sp>
          <p:cxnSp>
            <p:nvCxnSpPr>
              <p:cNvPr id="43" name="Conector de seta reta 42"/>
              <p:cNvCxnSpPr/>
              <p:nvPr/>
            </p:nvCxnSpPr>
            <p:spPr>
              <a:xfrm flipV="1">
                <a:off x="1447779" y="3143245"/>
                <a:ext cx="481016"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Conector de seta reta 43"/>
              <p:cNvCxnSpPr/>
              <p:nvPr/>
            </p:nvCxnSpPr>
            <p:spPr>
              <a:xfrm rot="16200000" flipH="1">
                <a:off x="2499505" y="2713826"/>
                <a:ext cx="419103" cy="11112"/>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cxnSp>
        <p:nvCxnSpPr>
          <p:cNvPr id="60" name="Conector de seta reta 37"/>
          <p:cNvCxnSpPr/>
          <p:nvPr/>
        </p:nvCxnSpPr>
        <p:spPr bwMode="auto">
          <a:xfrm>
            <a:off x="5214942" y="4643446"/>
            <a:ext cx="346075" cy="1588"/>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0" name="Rectangle 2"/>
          <p:cNvSpPr>
            <a:spLocks noGrp="1" noChangeArrowheads="1"/>
          </p:cNvSpPr>
          <p:nvPr>
            <p:ph type="title"/>
          </p:nvPr>
        </p:nvSpPr>
        <p:spPr>
          <a:xfrm>
            <a:off x="609600" y="2428875"/>
            <a:ext cx="7772400" cy="1214438"/>
          </a:xfrm>
        </p:spPr>
        <p:txBody>
          <a:bodyPr/>
          <a:lstStyle/>
          <a:p>
            <a:pPr algn="l"/>
            <a:r>
              <a:rPr lang="pt-BR" sz="2000" smtClean="0">
                <a:latin typeface="Times New Roman" pitchFamily="18" charset="0"/>
                <a:cs typeface="Times New Roman" pitchFamily="18" charset="0"/>
              </a:rPr>
              <a:t>for any estimation </a:t>
            </a:r>
            <a:r>
              <a:rPr lang="pt-BR" sz="2000" i="1" smtClean="0">
                <a:latin typeface="Times New Roman" pitchFamily="18" charset="0"/>
                <a:cs typeface="Times New Roman" pitchFamily="18" charset="0"/>
                <a:sym typeface="Symbol" pitchFamily="18" charset="2"/>
              </a:rPr>
              <a:t>.</a:t>
            </a:r>
            <a:br>
              <a:rPr lang="pt-BR" sz="2000" i="1" smtClean="0">
                <a:latin typeface="Times New Roman" pitchFamily="18" charset="0"/>
                <a:cs typeface="Times New Roman" pitchFamily="18" charset="0"/>
                <a:sym typeface="Symbol" pitchFamily="18" charset="2"/>
              </a:rPr>
            </a:br>
            <a:r>
              <a:rPr lang="pt-BR" sz="2000" i="1" smtClean="0">
                <a:latin typeface="Times New Roman" pitchFamily="18" charset="0"/>
                <a:cs typeface="Times New Roman" pitchFamily="18" charset="0"/>
                <a:sym typeface="Symbol" pitchFamily="18" charset="2"/>
              </a:rPr>
              <a:t/>
            </a:r>
            <a:br>
              <a:rPr lang="pt-BR" sz="2000" i="1" smtClean="0">
                <a:latin typeface="Times New Roman" pitchFamily="18" charset="0"/>
                <a:cs typeface="Times New Roman" pitchFamily="18" charset="0"/>
                <a:sym typeface="Symbol" pitchFamily="18" charset="2"/>
              </a:rPr>
            </a:br>
            <a:r>
              <a:rPr lang="pt-BR" sz="2000" smtClean="0">
                <a:latin typeface="Times New Roman" pitchFamily="18" charset="0"/>
                <a:cs typeface="Times New Roman" pitchFamily="18" charset="0"/>
                <a:sym typeface="Symbol" pitchFamily="18" charset="2"/>
              </a:rPr>
              <a:t>Restricting the class of the analysis to the linear estimation w.r.t to model and observations, the analysis can be sought as</a:t>
            </a:r>
            <a:endParaRPr lang="pt-BR" sz="2000" b="1" smtClean="0">
              <a:latin typeface="Times New Roman" pitchFamily="18" charset="0"/>
              <a:cs typeface="Times New Roman" pitchFamily="18" charset="0"/>
            </a:endParaRPr>
          </a:p>
        </p:txBody>
      </p:sp>
      <p:sp>
        <p:nvSpPr>
          <p:cNvPr id="3081" name="Rectangle 3"/>
          <p:cNvSpPr>
            <a:spLocks noChangeArrowheads="1"/>
          </p:cNvSpPr>
          <p:nvPr/>
        </p:nvSpPr>
        <p:spPr bwMode="auto">
          <a:xfrm>
            <a:off x="609600" y="533400"/>
            <a:ext cx="7924800" cy="1066800"/>
          </a:xfrm>
          <a:prstGeom prst="rect">
            <a:avLst/>
          </a:prstGeom>
          <a:noFill/>
          <a:ln w="9525">
            <a:noFill/>
            <a:miter lim="800000"/>
            <a:headEnd/>
            <a:tailEnd/>
          </a:ln>
        </p:spPr>
        <p:txBody>
          <a:bodyPr anchor="ctr"/>
          <a:lstStyle/>
          <a:p>
            <a:r>
              <a:rPr lang="pt-BR" sz="2000" dirty="0">
                <a:solidFill>
                  <a:schemeClr val="tx2"/>
                </a:solidFill>
                <a:latin typeface="Times New Roman" pitchFamily="18" charset="0"/>
                <a:cs typeface="Times New Roman" pitchFamily="18" charset="0"/>
              </a:rPr>
              <a:t>The following problem is considered: </a:t>
            </a:r>
          </a:p>
          <a:p>
            <a:endParaRPr lang="pt-BR" sz="2000" dirty="0">
              <a:solidFill>
                <a:schemeClr val="tx2"/>
              </a:solidFill>
              <a:latin typeface="Times New Roman" pitchFamily="18" charset="0"/>
              <a:cs typeface="Times New Roman" pitchFamily="18" charset="0"/>
            </a:endParaRPr>
          </a:p>
          <a:p>
            <a:r>
              <a:rPr lang="pt-BR" sz="2000" dirty="0">
                <a:solidFill>
                  <a:schemeClr val="tx2"/>
                </a:solidFill>
                <a:latin typeface="Times New Roman" pitchFamily="18" charset="0"/>
                <a:cs typeface="Times New Roman" pitchFamily="18" charset="0"/>
              </a:rPr>
              <a:t>Find the optimal estimation or analysis                  of the true value such that </a:t>
            </a:r>
            <a:endParaRPr lang="pt-BR" sz="2000" b="1" dirty="0">
              <a:solidFill>
                <a:schemeClr val="tx2"/>
              </a:solidFill>
              <a:latin typeface="Times New Roman" pitchFamily="18" charset="0"/>
              <a:cs typeface="Times New Roman" pitchFamily="18" charset="0"/>
            </a:endParaRPr>
          </a:p>
        </p:txBody>
      </p:sp>
      <p:graphicFrame>
        <p:nvGraphicFramePr>
          <p:cNvPr id="3074" name="Object 2"/>
          <p:cNvGraphicFramePr>
            <a:graphicFrameLocks noChangeAspect="1"/>
          </p:cNvGraphicFramePr>
          <p:nvPr/>
        </p:nvGraphicFramePr>
        <p:xfrm>
          <a:off x="4786313" y="1201738"/>
          <a:ext cx="838200" cy="398462"/>
        </p:xfrm>
        <a:graphic>
          <a:graphicData uri="http://schemas.openxmlformats.org/presentationml/2006/ole">
            <p:oleObj spid="_x0000_s3074" name="Equação" r:id="rId3" imgW="419040" imgH="203040" progId="Equation.3">
              <p:embed/>
            </p:oleObj>
          </a:graphicData>
        </a:graphic>
      </p:graphicFrame>
      <p:graphicFrame>
        <p:nvGraphicFramePr>
          <p:cNvPr id="3075" name="Object 3"/>
          <p:cNvGraphicFramePr>
            <a:graphicFrameLocks noChangeAspect="1"/>
          </p:cNvGraphicFramePr>
          <p:nvPr/>
        </p:nvGraphicFramePr>
        <p:xfrm>
          <a:off x="3048000" y="1600200"/>
          <a:ext cx="1524000" cy="395288"/>
        </p:xfrm>
        <a:graphic>
          <a:graphicData uri="http://schemas.openxmlformats.org/presentationml/2006/ole">
            <p:oleObj spid="_x0000_s3075" name="Equação" r:id="rId4" imgW="774360" imgH="203040" progId="Equation.3">
              <p:embed/>
            </p:oleObj>
          </a:graphicData>
        </a:graphic>
      </p:graphicFrame>
      <p:graphicFrame>
        <p:nvGraphicFramePr>
          <p:cNvPr id="3076" name="Object 4"/>
          <p:cNvGraphicFramePr>
            <a:graphicFrameLocks noChangeAspect="1"/>
          </p:cNvGraphicFramePr>
          <p:nvPr/>
        </p:nvGraphicFramePr>
        <p:xfrm>
          <a:off x="3048000" y="1981200"/>
          <a:ext cx="2971800" cy="407988"/>
        </p:xfrm>
        <a:graphic>
          <a:graphicData uri="http://schemas.openxmlformats.org/presentationml/2006/ole">
            <p:oleObj spid="_x0000_s3076" name="Equação" r:id="rId5" imgW="1689100" imgH="228600" progId="Equation.3">
              <p:embed/>
            </p:oleObj>
          </a:graphicData>
        </a:graphic>
      </p:graphicFrame>
      <p:graphicFrame>
        <p:nvGraphicFramePr>
          <p:cNvPr id="3077" name="Object 5"/>
          <p:cNvGraphicFramePr>
            <a:graphicFrameLocks noChangeAspect="1"/>
          </p:cNvGraphicFramePr>
          <p:nvPr/>
        </p:nvGraphicFramePr>
        <p:xfrm>
          <a:off x="2047875" y="3649663"/>
          <a:ext cx="5038725" cy="922337"/>
        </p:xfrm>
        <a:graphic>
          <a:graphicData uri="http://schemas.openxmlformats.org/presentationml/2006/ole">
            <p:oleObj spid="_x0000_s3077" name="Equação" r:id="rId6" imgW="2628720" imgH="482400" progId="Equation.3">
              <p:embed/>
            </p:oleObj>
          </a:graphicData>
        </a:graphic>
      </p:graphicFrame>
      <p:sp>
        <p:nvSpPr>
          <p:cNvPr id="3082" name="Rectangle 9"/>
          <p:cNvSpPr>
            <a:spLocks noChangeArrowheads="1"/>
          </p:cNvSpPr>
          <p:nvPr/>
        </p:nvSpPr>
        <p:spPr bwMode="auto">
          <a:xfrm>
            <a:off x="785813" y="4557713"/>
            <a:ext cx="7848600" cy="1657350"/>
          </a:xfrm>
          <a:prstGeom prst="rect">
            <a:avLst/>
          </a:prstGeom>
          <a:noFill/>
          <a:ln w="9525">
            <a:noFill/>
            <a:miter lim="800000"/>
            <a:headEnd/>
            <a:tailEnd/>
          </a:ln>
        </p:spPr>
        <p:txBody>
          <a:bodyPr anchor="ctr"/>
          <a:lstStyle/>
          <a:p>
            <a:r>
              <a:rPr lang="pt-BR" sz="2000">
                <a:solidFill>
                  <a:schemeClr val="tx2"/>
                </a:solidFill>
                <a:latin typeface="Times New Roman" pitchFamily="18" charset="0"/>
                <a:cs typeface="Times New Roman" pitchFamily="18" charset="0"/>
              </a:rPr>
              <a:t>                is </a:t>
            </a:r>
            <a:r>
              <a:rPr lang="en-GB" sz="2000">
                <a:solidFill>
                  <a:schemeClr val="tx2"/>
                </a:solidFill>
                <a:latin typeface="Times New Roman" pitchFamily="18" charset="0"/>
                <a:cs typeface="Times New Roman" pitchFamily="18" charset="0"/>
              </a:rPr>
              <a:t>the model background state </a:t>
            </a:r>
          </a:p>
          <a:p>
            <a:endParaRPr lang="en-GB" sz="2000">
              <a:solidFill>
                <a:schemeClr val="tx2"/>
              </a:solidFill>
              <a:latin typeface="Times New Roman" pitchFamily="18" charset="0"/>
              <a:cs typeface="Times New Roman" pitchFamily="18" charset="0"/>
            </a:endParaRPr>
          </a:p>
          <a:p>
            <a:endParaRPr lang="en-GB" sz="2000">
              <a:solidFill>
                <a:schemeClr val="tx2"/>
              </a:solidFill>
              <a:latin typeface="Times New Roman" pitchFamily="18" charset="0"/>
              <a:cs typeface="Times New Roman" pitchFamily="18" charset="0"/>
            </a:endParaRPr>
          </a:p>
          <a:p>
            <a:r>
              <a:rPr lang="en-GB" sz="2000" i="1">
                <a:solidFill>
                  <a:schemeClr val="tx2"/>
                </a:solidFill>
                <a:latin typeface="Times New Roman" pitchFamily="18" charset="0"/>
                <a:cs typeface="Times New Roman" pitchFamily="18" charset="0"/>
              </a:rPr>
              <a:t>x </a:t>
            </a:r>
            <a:r>
              <a:rPr lang="en-GB" sz="2000">
                <a:solidFill>
                  <a:schemeClr val="tx2"/>
                </a:solidFill>
                <a:latin typeface="Times New Roman" pitchFamily="18" charset="0"/>
                <a:cs typeface="Times New Roman" pitchFamily="18" charset="0"/>
              </a:rPr>
              <a:t>is the analysis grid point and </a:t>
            </a:r>
            <a:r>
              <a:rPr lang="en-GB" sz="2000" i="1">
                <a:solidFill>
                  <a:schemeClr val="tx2"/>
                </a:solidFill>
                <a:latin typeface="Times New Roman" pitchFamily="18" charset="0"/>
                <a:cs typeface="Times New Roman" pitchFamily="18" charset="0"/>
              </a:rPr>
              <a:t>x</a:t>
            </a:r>
            <a:r>
              <a:rPr lang="en-GB" sz="2000" i="1" baseline="-25000">
                <a:solidFill>
                  <a:schemeClr val="tx2"/>
                </a:solidFill>
                <a:latin typeface="Times New Roman" pitchFamily="18" charset="0"/>
                <a:cs typeface="Times New Roman" pitchFamily="18" charset="0"/>
              </a:rPr>
              <a:t>i, </a:t>
            </a:r>
            <a:r>
              <a:rPr lang="en-GB" sz="2000" i="1">
                <a:solidFill>
                  <a:schemeClr val="tx2"/>
                </a:solidFill>
                <a:latin typeface="Times New Roman" pitchFamily="18" charset="0"/>
                <a:cs typeface="Times New Roman" pitchFamily="18" charset="0"/>
              </a:rPr>
              <a:t> </a:t>
            </a:r>
            <a:r>
              <a:rPr lang="en-GB" sz="2000">
                <a:solidFill>
                  <a:schemeClr val="tx2"/>
                </a:solidFill>
                <a:latin typeface="Times New Roman" pitchFamily="18" charset="0"/>
                <a:cs typeface="Times New Roman" pitchFamily="18" charset="0"/>
              </a:rPr>
              <a:t>is the observational points</a:t>
            </a:r>
            <a:r>
              <a:rPr lang="en-GB" sz="2000" b="1">
                <a:solidFill>
                  <a:schemeClr val="tx2"/>
                </a:solidFill>
                <a:latin typeface="Times New Roman" pitchFamily="18" charset="0"/>
                <a:cs typeface="Times New Roman" pitchFamily="18" charset="0"/>
              </a:rPr>
              <a:t>.  </a:t>
            </a:r>
            <a:r>
              <a:rPr lang="en-GB" sz="2000" b="1" i="1">
                <a:solidFill>
                  <a:schemeClr val="tx2"/>
                </a:solidFill>
                <a:latin typeface="Times New Roman" pitchFamily="18" charset="0"/>
                <a:cs typeface="Times New Roman" pitchFamily="18" charset="0"/>
              </a:rPr>
              <a:t>N</a:t>
            </a:r>
            <a:r>
              <a:rPr lang="en-GB" sz="2000" b="1">
                <a:solidFill>
                  <a:schemeClr val="tx2"/>
                </a:solidFill>
                <a:latin typeface="Times New Roman" pitchFamily="18" charset="0"/>
                <a:cs typeface="Times New Roman" pitchFamily="18" charset="0"/>
              </a:rPr>
              <a:t>(</a:t>
            </a:r>
            <a:r>
              <a:rPr lang="en-GB" sz="2000">
                <a:solidFill>
                  <a:schemeClr val="tx2"/>
                </a:solidFill>
                <a:latin typeface="Times New Roman" pitchFamily="18" charset="0"/>
                <a:cs typeface="Times New Roman" pitchFamily="18" charset="0"/>
                <a:sym typeface="Symbol" pitchFamily="18" charset="2"/>
              </a:rPr>
              <a:t>)</a:t>
            </a:r>
            <a:r>
              <a:rPr lang="en-GB" sz="2000" i="1">
                <a:solidFill>
                  <a:schemeClr val="tx2"/>
                </a:solidFill>
                <a:latin typeface="Times New Roman" pitchFamily="18" charset="0"/>
                <a:cs typeface="Times New Roman" pitchFamily="18" charset="0"/>
                <a:sym typeface="Symbol" pitchFamily="18" charset="2"/>
              </a:rPr>
              <a:t> </a:t>
            </a:r>
            <a:r>
              <a:rPr lang="en-GB" sz="2000">
                <a:solidFill>
                  <a:schemeClr val="tx2"/>
                </a:solidFill>
                <a:latin typeface="Times New Roman" pitchFamily="18" charset="0"/>
                <a:cs typeface="Times New Roman" pitchFamily="18" charset="0"/>
                <a:sym typeface="Symbol" pitchFamily="18" charset="2"/>
              </a:rPr>
              <a:t>is the number of points of observations at time  .</a:t>
            </a:r>
            <a:endParaRPr lang="pt-BR" sz="2000" b="1">
              <a:solidFill>
                <a:schemeClr val="tx2"/>
              </a:solidFill>
              <a:latin typeface="Times New Roman" pitchFamily="18" charset="0"/>
              <a:cs typeface="Times New Roman" pitchFamily="18" charset="0"/>
            </a:endParaRPr>
          </a:p>
        </p:txBody>
      </p:sp>
      <p:graphicFrame>
        <p:nvGraphicFramePr>
          <p:cNvPr id="3078" name="Object 6"/>
          <p:cNvGraphicFramePr>
            <a:graphicFrameLocks noChangeAspect="1"/>
          </p:cNvGraphicFramePr>
          <p:nvPr/>
        </p:nvGraphicFramePr>
        <p:xfrm>
          <a:off x="785813" y="4567238"/>
          <a:ext cx="939800" cy="433387"/>
        </p:xfrm>
        <a:graphic>
          <a:graphicData uri="http://schemas.openxmlformats.org/presentationml/2006/ole">
            <p:oleObj spid="_x0000_s3078" name="Equation" r:id="rId7" imgW="495000" imgH="228600" progId="Equation.3">
              <p:embed/>
            </p:oleObj>
          </a:graphicData>
        </a:graphic>
      </p:graphicFrame>
      <p:sp>
        <p:nvSpPr>
          <p:cNvPr id="11" name="TextBox 10"/>
          <p:cNvSpPr txBox="1"/>
          <p:nvPr/>
        </p:nvSpPr>
        <p:spPr>
          <a:xfrm>
            <a:off x="642938" y="180975"/>
            <a:ext cx="8058488" cy="461665"/>
          </a:xfrm>
          <a:prstGeom prst="rect">
            <a:avLst/>
          </a:prstGeom>
          <a:noFill/>
        </p:spPr>
        <p:txBody>
          <a:bodyPr wrap="none">
            <a:spAutoFit/>
          </a:bodyPr>
          <a:lstStyle/>
          <a:p>
            <a:pPr>
              <a:defRPr/>
            </a:pPr>
            <a:r>
              <a:rPr lang="pt-BR" sz="2400" b="1" dirty="0">
                <a:solidFill>
                  <a:schemeClr val="accent6"/>
                </a:solidFill>
                <a:latin typeface="Times New Roman" pitchFamily="18" charset="0"/>
                <a:cs typeface="Times New Roman" pitchFamily="18" charset="0"/>
              </a:rPr>
              <a:t>Data Assimilation: </a:t>
            </a:r>
            <a:r>
              <a:rPr lang="pt-BR" sz="2400" b="1" dirty="0" smtClean="0">
                <a:solidFill>
                  <a:schemeClr val="accent6"/>
                </a:solidFill>
                <a:latin typeface="Times New Roman" pitchFamily="18" charset="0"/>
                <a:cs typeface="Times New Roman" pitchFamily="18" charset="0"/>
              </a:rPr>
              <a:t>Theory </a:t>
            </a:r>
            <a:r>
              <a:rPr lang="pt-BR" sz="2400" dirty="0" smtClean="0">
                <a:solidFill>
                  <a:schemeClr val="accent6"/>
                </a:solidFill>
                <a:latin typeface="Times New Roman" pitchFamily="18" charset="0"/>
                <a:cs typeface="Times New Roman" pitchFamily="18" charset="0"/>
              </a:rPr>
              <a:t>(</a:t>
            </a:r>
            <a:r>
              <a:rPr lang="pt-BR" sz="1800" i="1" dirty="0" smtClean="0">
                <a:solidFill>
                  <a:schemeClr val="accent6"/>
                </a:solidFill>
                <a:latin typeface="Times New Roman" pitchFamily="18" charset="0"/>
                <a:cs typeface="Times New Roman" pitchFamily="18" charset="0"/>
              </a:rPr>
              <a:t>Tanajura &amp; Belyaev Appl.Math Model. 2009</a:t>
            </a:r>
            <a:r>
              <a:rPr lang="pt-BR" sz="2400" dirty="0" smtClean="0">
                <a:solidFill>
                  <a:schemeClr val="accent6"/>
                </a:solidFill>
                <a:latin typeface="Times New Roman" pitchFamily="18" charset="0"/>
                <a:cs typeface="Times New Roman" pitchFamily="18" charset="0"/>
              </a:rPr>
              <a:t>)</a:t>
            </a:r>
            <a:endParaRPr lang="pt-BR" sz="2400" dirty="0">
              <a:solidFill>
                <a:schemeClr val="accent6"/>
              </a:solidFill>
              <a:latin typeface="Times New Roman" pitchFamily="18" charset="0"/>
              <a:cs typeface="Times New Roman" pitchFamily="18" charset="0"/>
            </a:endParaRPr>
          </a:p>
        </p:txBody>
      </p:sp>
      <p:graphicFrame>
        <p:nvGraphicFramePr>
          <p:cNvPr id="3079" name="Object 7"/>
          <p:cNvGraphicFramePr>
            <a:graphicFrameLocks noChangeAspect="1"/>
          </p:cNvGraphicFramePr>
          <p:nvPr/>
        </p:nvGraphicFramePr>
        <p:xfrm>
          <a:off x="785813" y="5072063"/>
          <a:ext cx="3568700" cy="461962"/>
        </p:xfrm>
        <a:graphic>
          <a:graphicData uri="http://schemas.openxmlformats.org/presentationml/2006/ole">
            <p:oleObj spid="_x0000_s3079" name="Equation" r:id="rId8" imgW="1765080" imgH="228600" progId="Equation.3">
              <p:embed/>
            </p:oleObj>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Rectangle 2"/>
          <p:cNvSpPr>
            <a:spLocks noChangeArrowheads="1"/>
          </p:cNvSpPr>
          <p:nvPr/>
        </p:nvSpPr>
        <p:spPr bwMode="auto">
          <a:xfrm>
            <a:off x="428625" y="309563"/>
            <a:ext cx="8229600" cy="762000"/>
          </a:xfrm>
          <a:prstGeom prst="rect">
            <a:avLst/>
          </a:prstGeom>
          <a:noFill/>
          <a:ln w="9525">
            <a:noFill/>
            <a:miter lim="800000"/>
            <a:headEnd/>
            <a:tailEnd/>
          </a:ln>
        </p:spPr>
        <p:txBody>
          <a:bodyPr anchor="ctr"/>
          <a:lstStyle/>
          <a:p>
            <a:r>
              <a:rPr lang="pt-BR" sz="2000">
                <a:solidFill>
                  <a:schemeClr val="tx2"/>
                </a:solidFill>
                <a:latin typeface="Times New Roman" pitchFamily="18" charset="0"/>
                <a:cs typeface="Times New Roman" pitchFamily="18" charset="0"/>
              </a:rPr>
              <a:t>The weigths </a:t>
            </a:r>
            <a:r>
              <a:rPr lang="pt-BR" sz="2000">
                <a:solidFill>
                  <a:schemeClr val="tx2"/>
                </a:solidFill>
                <a:latin typeface="Times New Roman" pitchFamily="18" charset="0"/>
                <a:cs typeface="Times New Roman" pitchFamily="18" charset="0"/>
                <a:sym typeface="Symbol" pitchFamily="18" charset="2"/>
              </a:rPr>
              <a:t></a:t>
            </a:r>
            <a:r>
              <a:rPr lang="en-GB" sz="2000" i="1" baseline="-25000">
                <a:solidFill>
                  <a:schemeClr val="tx2"/>
                </a:solidFill>
                <a:latin typeface="Times New Roman" pitchFamily="18" charset="0"/>
                <a:cs typeface="Times New Roman" pitchFamily="18" charset="0"/>
              </a:rPr>
              <a:t>i </a:t>
            </a:r>
            <a:r>
              <a:rPr lang="en-GB" sz="2000" i="1">
                <a:solidFill>
                  <a:schemeClr val="tx2"/>
                </a:solidFill>
                <a:latin typeface="Times New Roman" pitchFamily="18" charset="0"/>
                <a:cs typeface="Times New Roman" pitchFamily="18" charset="0"/>
              </a:rPr>
              <a:t>= </a:t>
            </a:r>
            <a:r>
              <a:rPr lang="en-GB" sz="2000" i="1" baseline="-25000">
                <a:solidFill>
                  <a:schemeClr val="tx2"/>
                </a:solidFill>
                <a:latin typeface="Times New Roman" pitchFamily="18" charset="0"/>
                <a:cs typeface="Times New Roman" pitchFamily="18" charset="0"/>
              </a:rPr>
              <a:t>,</a:t>
            </a:r>
            <a:r>
              <a:rPr lang="en-GB" sz="2000">
                <a:solidFill>
                  <a:schemeClr val="tx2"/>
                </a:solidFill>
                <a:latin typeface="Times New Roman" pitchFamily="18" charset="0"/>
                <a:cs typeface="Times New Roman" pitchFamily="18" charset="0"/>
              </a:rPr>
              <a:t> </a:t>
            </a:r>
            <a:r>
              <a:rPr lang="pt-BR" sz="2000">
                <a:solidFill>
                  <a:schemeClr val="tx2"/>
                </a:solidFill>
                <a:latin typeface="Times New Roman" pitchFamily="18" charset="0"/>
                <a:cs typeface="Times New Roman" pitchFamily="18" charset="0"/>
                <a:sym typeface="Symbol" pitchFamily="18" charset="2"/>
              </a:rPr>
              <a:t>( </a:t>
            </a:r>
            <a:r>
              <a:rPr lang="pt-BR" sz="2000" i="1">
                <a:solidFill>
                  <a:schemeClr val="tx2"/>
                </a:solidFill>
                <a:latin typeface="Times New Roman" pitchFamily="18" charset="0"/>
                <a:cs typeface="Times New Roman" pitchFamily="18" charset="0"/>
                <a:sym typeface="Symbol" pitchFamily="18" charset="2"/>
              </a:rPr>
              <a:t>, x, x</a:t>
            </a:r>
            <a:r>
              <a:rPr lang="pt-BR" sz="2000" i="1" baseline="-25000">
                <a:solidFill>
                  <a:schemeClr val="tx2"/>
                </a:solidFill>
                <a:latin typeface="Times New Roman" pitchFamily="18" charset="0"/>
                <a:cs typeface="Times New Roman" pitchFamily="18" charset="0"/>
                <a:sym typeface="Symbol" pitchFamily="18" charset="2"/>
              </a:rPr>
              <a:t>i</a:t>
            </a:r>
            <a:r>
              <a:rPr lang="en-GB" sz="2000" i="1" baseline="-25000">
                <a:solidFill>
                  <a:schemeClr val="tx2"/>
                </a:solidFill>
                <a:latin typeface="Times New Roman" pitchFamily="18" charset="0"/>
                <a:cs typeface="Times New Roman" pitchFamily="18" charset="0"/>
              </a:rPr>
              <a:t>  </a:t>
            </a:r>
            <a:r>
              <a:rPr lang="en-GB" sz="2000">
                <a:solidFill>
                  <a:schemeClr val="tx2"/>
                </a:solidFill>
                <a:latin typeface="Times New Roman" pitchFamily="18" charset="0"/>
                <a:cs typeface="Times New Roman" pitchFamily="18" charset="0"/>
              </a:rPr>
              <a:t>) are unknown, and they should be determined using the minimum variance condition. This condition is equivalent to calculate </a:t>
            </a:r>
            <a:r>
              <a:rPr lang="pt-BR" sz="2000">
                <a:solidFill>
                  <a:schemeClr val="tx2"/>
                </a:solidFill>
                <a:latin typeface="Times New Roman" pitchFamily="18" charset="0"/>
                <a:cs typeface="Times New Roman" pitchFamily="18" charset="0"/>
                <a:sym typeface="Symbol" pitchFamily="18" charset="2"/>
              </a:rPr>
              <a:t></a:t>
            </a:r>
            <a:r>
              <a:rPr lang="en-GB" sz="2000" i="1" baseline="-25000">
                <a:solidFill>
                  <a:schemeClr val="tx2"/>
                </a:solidFill>
                <a:latin typeface="Times New Roman" pitchFamily="18" charset="0"/>
                <a:cs typeface="Times New Roman" pitchFamily="18" charset="0"/>
              </a:rPr>
              <a:t>i </a:t>
            </a:r>
            <a:r>
              <a:rPr lang="en-GB" sz="2000">
                <a:solidFill>
                  <a:schemeClr val="tx2"/>
                </a:solidFill>
                <a:latin typeface="Times New Roman" pitchFamily="18" charset="0"/>
                <a:cs typeface="Times New Roman" pitchFamily="18" charset="0"/>
              </a:rPr>
              <a:t> such that</a:t>
            </a:r>
          </a:p>
        </p:txBody>
      </p:sp>
      <p:graphicFrame>
        <p:nvGraphicFramePr>
          <p:cNvPr id="4098" name="Object 4"/>
          <p:cNvGraphicFramePr>
            <a:graphicFrameLocks noChangeAspect="1"/>
          </p:cNvGraphicFramePr>
          <p:nvPr/>
        </p:nvGraphicFramePr>
        <p:xfrm>
          <a:off x="3000375" y="785813"/>
          <a:ext cx="2133600" cy="596900"/>
        </p:xfrm>
        <a:graphic>
          <a:graphicData uri="http://schemas.openxmlformats.org/presentationml/2006/ole">
            <p:oleObj spid="_x0000_s4098" name="Equação" r:id="rId3" imgW="1218960" imgH="342720" progId="Equation.3">
              <p:embed/>
            </p:oleObj>
          </a:graphicData>
        </a:graphic>
      </p:graphicFrame>
      <p:sp>
        <p:nvSpPr>
          <p:cNvPr id="4104" name="Rectangle 8"/>
          <p:cNvSpPr>
            <a:spLocks noChangeArrowheads="1"/>
          </p:cNvSpPr>
          <p:nvPr/>
        </p:nvSpPr>
        <p:spPr bwMode="auto">
          <a:xfrm>
            <a:off x="428625" y="1428750"/>
            <a:ext cx="8501063" cy="457200"/>
          </a:xfrm>
          <a:prstGeom prst="rect">
            <a:avLst/>
          </a:prstGeom>
          <a:noFill/>
          <a:ln w="9525">
            <a:noFill/>
            <a:miter lim="800000"/>
            <a:headEnd/>
            <a:tailEnd/>
          </a:ln>
        </p:spPr>
        <p:txBody>
          <a:bodyPr anchor="ctr"/>
          <a:lstStyle/>
          <a:p>
            <a:r>
              <a:rPr lang="en-GB" sz="2000">
                <a:solidFill>
                  <a:schemeClr val="tx2"/>
                </a:solidFill>
                <a:latin typeface="Times New Roman" pitchFamily="18" charset="0"/>
                <a:cs typeface="Times New Roman" pitchFamily="18" charset="0"/>
              </a:rPr>
              <a:t>If  </a:t>
            </a:r>
            <a:r>
              <a:rPr lang="en-GB" sz="2000" i="1">
                <a:solidFill>
                  <a:schemeClr val="tx2"/>
                </a:solidFill>
                <a:latin typeface="Times New Roman" pitchFamily="18" charset="0"/>
                <a:cs typeface="Times New Roman" pitchFamily="18" charset="0"/>
              </a:rPr>
              <a:t>E(</a:t>
            </a:r>
            <a:r>
              <a:rPr lang="el-GR" sz="2000" i="1">
                <a:solidFill>
                  <a:schemeClr val="tx2"/>
                </a:solidFill>
                <a:latin typeface="Times New Roman" pitchFamily="18" charset="0"/>
                <a:cs typeface="Times New Roman" pitchFamily="18" charset="0"/>
              </a:rPr>
              <a:t>ζ</a:t>
            </a:r>
            <a:r>
              <a:rPr lang="en-GB" sz="2000" i="1">
                <a:solidFill>
                  <a:schemeClr val="tx2"/>
                </a:solidFill>
                <a:latin typeface="Times New Roman" pitchFamily="18" charset="0"/>
                <a:cs typeface="Times New Roman" pitchFamily="18" charset="0"/>
              </a:rPr>
              <a:t>) = </a:t>
            </a:r>
            <a:r>
              <a:rPr lang="el-GR" sz="2000" i="1">
                <a:solidFill>
                  <a:schemeClr val="tx2"/>
                </a:solidFill>
                <a:latin typeface="Times New Roman" pitchFamily="18" charset="0"/>
                <a:cs typeface="Times New Roman" pitchFamily="18" charset="0"/>
              </a:rPr>
              <a:t>ζ</a:t>
            </a:r>
            <a:r>
              <a:rPr lang="pt-BR" sz="2000" i="1">
                <a:solidFill>
                  <a:schemeClr val="tx2"/>
                </a:solidFill>
                <a:latin typeface="Times New Roman" pitchFamily="18" charset="0"/>
                <a:cs typeface="Times New Roman" pitchFamily="18" charset="0"/>
              </a:rPr>
              <a:t> </a:t>
            </a:r>
            <a:r>
              <a:rPr lang="pt-BR" sz="2000" i="1" baseline="-25000">
                <a:solidFill>
                  <a:schemeClr val="tx2"/>
                </a:solidFill>
                <a:latin typeface="Times New Roman" pitchFamily="18" charset="0"/>
                <a:cs typeface="Times New Roman" pitchFamily="18" charset="0"/>
              </a:rPr>
              <a:t>m</a:t>
            </a:r>
            <a:r>
              <a:rPr lang="pt-BR" sz="2000" i="1">
                <a:solidFill>
                  <a:schemeClr val="tx2"/>
                </a:solidFill>
                <a:latin typeface="Times New Roman" pitchFamily="18" charset="0"/>
                <a:cs typeface="Times New Roman" pitchFamily="18" charset="0"/>
              </a:rPr>
              <a:t>  , </a:t>
            </a:r>
            <a:r>
              <a:rPr lang="pt-BR" sz="2000">
                <a:solidFill>
                  <a:schemeClr val="tx2"/>
                </a:solidFill>
                <a:latin typeface="Times New Roman" pitchFamily="18" charset="0"/>
                <a:cs typeface="Times New Roman" pitchFamily="18" charset="0"/>
              </a:rPr>
              <a:t>t</a:t>
            </a:r>
            <a:r>
              <a:rPr lang="en-GB" sz="2000">
                <a:solidFill>
                  <a:schemeClr val="tx2"/>
                </a:solidFill>
                <a:latin typeface="Times New Roman" pitchFamily="18" charset="0"/>
                <a:cs typeface="Times New Roman" pitchFamily="18" charset="0"/>
              </a:rPr>
              <a:t>he formula above is equivalent to solving the Wiener-Hopf  equation:</a:t>
            </a:r>
          </a:p>
        </p:txBody>
      </p:sp>
      <p:graphicFrame>
        <p:nvGraphicFramePr>
          <p:cNvPr id="4099" name="Object 5"/>
          <p:cNvGraphicFramePr>
            <a:graphicFrameLocks noChangeAspect="1"/>
          </p:cNvGraphicFramePr>
          <p:nvPr/>
        </p:nvGraphicFramePr>
        <p:xfrm>
          <a:off x="2000250" y="1714500"/>
          <a:ext cx="4787900" cy="857250"/>
        </p:xfrm>
        <a:graphic>
          <a:graphicData uri="http://schemas.openxmlformats.org/presentationml/2006/ole">
            <p:oleObj spid="_x0000_s4099" name="Equação" r:id="rId4" imgW="2705040" imgH="482400" progId="Equation.3">
              <p:embed/>
            </p:oleObj>
          </a:graphicData>
        </a:graphic>
      </p:graphicFrame>
      <p:sp>
        <p:nvSpPr>
          <p:cNvPr id="4105" name="Rectangle 10"/>
          <p:cNvSpPr>
            <a:spLocks noChangeArrowheads="1"/>
          </p:cNvSpPr>
          <p:nvPr/>
        </p:nvSpPr>
        <p:spPr bwMode="auto">
          <a:xfrm>
            <a:off x="357188" y="2643188"/>
            <a:ext cx="8147050" cy="457200"/>
          </a:xfrm>
          <a:prstGeom prst="rect">
            <a:avLst/>
          </a:prstGeom>
          <a:noFill/>
          <a:ln w="9525">
            <a:noFill/>
            <a:miter lim="800000"/>
            <a:headEnd/>
            <a:tailEnd/>
          </a:ln>
        </p:spPr>
        <p:txBody>
          <a:bodyPr anchor="ctr"/>
          <a:lstStyle/>
          <a:p>
            <a:r>
              <a:rPr lang="pt-BR" sz="2000" i="1" dirty="0">
                <a:solidFill>
                  <a:schemeClr val="tx2"/>
                </a:solidFill>
                <a:latin typeface="Times New Roman" pitchFamily="18" charset="0"/>
                <a:cs typeface="Times New Roman" pitchFamily="18" charset="0"/>
              </a:rPr>
              <a:t>K( t,x</a:t>
            </a:r>
            <a:r>
              <a:rPr lang="pt-BR" sz="2000" i="1" baseline="-25000" dirty="0">
                <a:solidFill>
                  <a:schemeClr val="tx2"/>
                </a:solidFill>
                <a:latin typeface="Times New Roman" pitchFamily="18" charset="0"/>
                <a:cs typeface="Times New Roman" pitchFamily="18" charset="0"/>
              </a:rPr>
              <a:t>i </a:t>
            </a:r>
            <a:r>
              <a:rPr lang="pt-BR" sz="2000" i="1" dirty="0">
                <a:solidFill>
                  <a:schemeClr val="tx2"/>
                </a:solidFill>
                <a:latin typeface="Times New Roman" pitchFamily="18" charset="0"/>
                <a:cs typeface="Times New Roman" pitchFamily="18" charset="0"/>
              </a:rPr>
              <a:t>, x</a:t>
            </a:r>
            <a:r>
              <a:rPr lang="pt-BR" sz="2000" i="1" baseline="-25000" dirty="0">
                <a:solidFill>
                  <a:schemeClr val="tx2"/>
                </a:solidFill>
                <a:latin typeface="Times New Roman" pitchFamily="18" charset="0"/>
                <a:cs typeface="Times New Roman" pitchFamily="18" charset="0"/>
              </a:rPr>
              <a:t>j</a:t>
            </a:r>
            <a:r>
              <a:rPr lang="pt-BR" sz="2000" i="1" dirty="0">
                <a:solidFill>
                  <a:schemeClr val="tx2"/>
                </a:solidFill>
                <a:latin typeface="Times New Roman" pitchFamily="18" charset="0"/>
                <a:cs typeface="Times New Roman" pitchFamily="18" charset="0"/>
              </a:rPr>
              <a:t>)</a:t>
            </a:r>
            <a:r>
              <a:rPr lang="pt-BR" sz="2000" dirty="0">
                <a:solidFill>
                  <a:schemeClr val="tx2"/>
                </a:solidFill>
                <a:latin typeface="Times New Roman" pitchFamily="18" charset="0"/>
                <a:cs typeface="Times New Roman" pitchFamily="18" charset="0"/>
              </a:rPr>
              <a:t> is the covariance function of the errror calculated by</a:t>
            </a:r>
            <a:endParaRPr lang="pt-BR" sz="2000" b="1" dirty="0">
              <a:solidFill>
                <a:schemeClr val="tx2"/>
              </a:solidFill>
              <a:latin typeface="Times New Roman" pitchFamily="18" charset="0"/>
              <a:cs typeface="Times New Roman" pitchFamily="18" charset="0"/>
            </a:endParaRPr>
          </a:p>
        </p:txBody>
      </p:sp>
      <p:graphicFrame>
        <p:nvGraphicFramePr>
          <p:cNvPr id="4100" name="Object 7"/>
          <p:cNvGraphicFramePr>
            <a:graphicFrameLocks noChangeAspect="1"/>
          </p:cNvGraphicFramePr>
          <p:nvPr/>
        </p:nvGraphicFramePr>
        <p:xfrm>
          <a:off x="368300" y="3192463"/>
          <a:ext cx="5349875" cy="425450"/>
        </p:xfrm>
        <a:graphic>
          <a:graphicData uri="http://schemas.openxmlformats.org/presentationml/2006/ole">
            <p:oleObj spid="_x0000_s4100" name="Equation" r:id="rId5" imgW="3009600" imgH="241200" progId="Equation.3">
              <p:embed/>
            </p:oleObj>
          </a:graphicData>
        </a:graphic>
      </p:graphicFrame>
      <p:sp>
        <p:nvSpPr>
          <p:cNvPr id="4106" name="Rectangle 10"/>
          <p:cNvSpPr>
            <a:spLocks noChangeArrowheads="1"/>
          </p:cNvSpPr>
          <p:nvPr/>
        </p:nvSpPr>
        <p:spPr bwMode="auto">
          <a:xfrm>
            <a:off x="357188" y="3686175"/>
            <a:ext cx="8147050" cy="1100138"/>
          </a:xfrm>
          <a:prstGeom prst="rect">
            <a:avLst/>
          </a:prstGeom>
          <a:noFill/>
          <a:ln w="9525">
            <a:noFill/>
            <a:miter lim="800000"/>
            <a:headEnd/>
            <a:tailEnd/>
          </a:ln>
        </p:spPr>
        <p:txBody>
          <a:bodyPr anchor="ctr"/>
          <a:lstStyle/>
          <a:p>
            <a:r>
              <a:rPr lang="pt-BR" sz="2000" i="1" dirty="0">
                <a:solidFill>
                  <a:schemeClr val="tx2"/>
                </a:solidFill>
                <a:latin typeface="Times New Roman" pitchFamily="18" charset="0"/>
                <a:cs typeface="Times New Roman" pitchFamily="18" charset="0"/>
              </a:rPr>
              <a:t>K( t,x</a:t>
            </a:r>
            <a:r>
              <a:rPr lang="pt-BR" sz="2000" i="1" baseline="-25000" dirty="0">
                <a:solidFill>
                  <a:schemeClr val="tx2"/>
                </a:solidFill>
                <a:latin typeface="Times New Roman" pitchFamily="18" charset="0"/>
                <a:cs typeface="Times New Roman" pitchFamily="18" charset="0"/>
              </a:rPr>
              <a:t>i </a:t>
            </a:r>
            <a:r>
              <a:rPr lang="pt-BR" sz="2000" i="1" dirty="0">
                <a:solidFill>
                  <a:schemeClr val="tx2"/>
                </a:solidFill>
                <a:latin typeface="Times New Roman" pitchFamily="18" charset="0"/>
                <a:cs typeface="Times New Roman" pitchFamily="18" charset="0"/>
              </a:rPr>
              <a:t>, x</a:t>
            </a:r>
            <a:r>
              <a:rPr lang="pt-BR" sz="2000" i="1" baseline="-25000" dirty="0">
                <a:solidFill>
                  <a:schemeClr val="tx2"/>
                </a:solidFill>
                <a:latin typeface="Times New Roman" pitchFamily="18" charset="0"/>
                <a:cs typeface="Times New Roman" pitchFamily="18" charset="0"/>
              </a:rPr>
              <a:t>j</a:t>
            </a:r>
            <a:r>
              <a:rPr lang="pt-BR" sz="2000" i="1" dirty="0">
                <a:solidFill>
                  <a:schemeClr val="tx2"/>
                </a:solidFill>
                <a:latin typeface="Times New Roman" pitchFamily="18" charset="0"/>
                <a:cs typeface="Times New Roman" pitchFamily="18" charset="0"/>
              </a:rPr>
              <a:t>)</a:t>
            </a:r>
            <a:r>
              <a:rPr lang="pt-BR" sz="2000" dirty="0">
                <a:solidFill>
                  <a:schemeClr val="tx2"/>
                </a:solidFill>
                <a:latin typeface="Times New Roman" pitchFamily="18" charset="0"/>
                <a:cs typeface="Times New Roman" pitchFamily="18" charset="0"/>
              </a:rPr>
              <a:t> is parameterized as                                                         </a:t>
            </a:r>
          </a:p>
          <a:p>
            <a:endParaRPr lang="pt-BR" sz="2000" b="1" dirty="0">
              <a:solidFill>
                <a:schemeClr val="tx2"/>
              </a:solidFill>
              <a:latin typeface="Times New Roman" pitchFamily="18" charset="0"/>
              <a:cs typeface="Times New Roman" pitchFamily="18" charset="0"/>
            </a:endParaRPr>
          </a:p>
          <a:p>
            <a:r>
              <a:rPr lang="pt-BR" sz="2000" dirty="0">
                <a:solidFill>
                  <a:schemeClr val="tx2"/>
                </a:solidFill>
                <a:latin typeface="Times New Roman" pitchFamily="18" charset="0"/>
                <a:cs typeface="Times New Roman" pitchFamily="18" charset="0"/>
              </a:rPr>
              <a:t>where </a:t>
            </a:r>
            <a:r>
              <a:rPr lang="pt-BR" sz="2000" i="1" dirty="0">
                <a:solidFill>
                  <a:schemeClr val="tx2"/>
                </a:solidFill>
                <a:latin typeface="Times New Roman" pitchFamily="18" charset="0"/>
                <a:cs typeface="Times New Roman" pitchFamily="18" charset="0"/>
              </a:rPr>
              <a:t>R</a:t>
            </a:r>
            <a:r>
              <a:rPr lang="pt-BR" sz="2000" i="1" baseline="-25000" dirty="0">
                <a:solidFill>
                  <a:schemeClr val="tx2"/>
                </a:solidFill>
                <a:latin typeface="Times New Roman" pitchFamily="18" charset="0"/>
                <a:cs typeface="Times New Roman" pitchFamily="18" charset="0"/>
              </a:rPr>
              <a:t>ij </a:t>
            </a:r>
            <a:r>
              <a:rPr lang="pt-BR" sz="2000" i="1" dirty="0">
                <a:solidFill>
                  <a:schemeClr val="tx2"/>
                </a:solidFill>
                <a:latin typeface="Times New Roman" pitchFamily="18" charset="0"/>
                <a:cs typeface="Times New Roman" pitchFamily="18" charset="0"/>
              </a:rPr>
              <a:t> </a:t>
            </a:r>
            <a:r>
              <a:rPr lang="pt-BR" sz="2000" dirty="0">
                <a:solidFill>
                  <a:schemeClr val="tx2"/>
                </a:solidFill>
                <a:latin typeface="Times New Roman" pitchFamily="18" charset="0"/>
                <a:cs typeface="Times New Roman" pitchFamily="18" charset="0"/>
              </a:rPr>
              <a:t>is the dimensionless distance between observational points </a:t>
            </a:r>
            <a:r>
              <a:rPr lang="pt-BR" sz="2000" i="1" dirty="0">
                <a:solidFill>
                  <a:schemeClr val="tx2"/>
                </a:solidFill>
                <a:latin typeface="Times New Roman" pitchFamily="18" charset="0"/>
                <a:cs typeface="Times New Roman" pitchFamily="18" charset="0"/>
              </a:rPr>
              <a:t>x</a:t>
            </a:r>
            <a:r>
              <a:rPr lang="pt-BR" sz="2000" i="1" baseline="-25000" dirty="0">
                <a:solidFill>
                  <a:schemeClr val="tx2"/>
                </a:solidFill>
                <a:latin typeface="Times New Roman" pitchFamily="18" charset="0"/>
                <a:cs typeface="Times New Roman" pitchFamily="18" charset="0"/>
              </a:rPr>
              <a:t>i </a:t>
            </a:r>
            <a:r>
              <a:rPr lang="pt-BR" sz="2000" i="1" dirty="0">
                <a:solidFill>
                  <a:schemeClr val="tx2"/>
                </a:solidFill>
                <a:latin typeface="Times New Roman" pitchFamily="18" charset="0"/>
                <a:cs typeface="Times New Roman" pitchFamily="18" charset="0"/>
              </a:rPr>
              <a:t> </a:t>
            </a:r>
            <a:r>
              <a:rPr lang="pt-BR" sz="2000" dirty="0">
                <a:solidFill>
                  <a:schemeClr val="tx2"/>
                </a:solidFill>
                <a:latin typeface="Times New Roman" pitchFamily="18" charset="0"/>
                <a:cs typeface="Times New Roman" pitchFamily="18" charset="0"/>
              </a:rPr>
              <a:t>and </a:t>
            </a:r>
            <a:r>
              <a:rPr lang="pt-BR" sz="2000" i="1" dirty="0">
                <a:solidFill>
                  <a:schemeClr val="tx2"/>
                </a:solidFill>
                <a:latin typeface="Times New Roman" pitchFamily="18" charset="0"/>
                <a:cs typeface="Times New Roman" pitchFamily="18" charset="0"/>
              </a:rPr>
              <a:t>x</a:t>
            </a:r>
            <a:r>
              <a:rPr lang="pt-BR" sz="2000" i="1" baseline="-25000" dirty="0">
                <a:solidFill>
                  <a:schemeClr val="tx2"/>
                </a:solidFill>
                <a:latin typeface="Times New Roman" pitchFamily="18" charset="0"/>
                <a:cs typeface="Times New Roman" pitchFamily="18" charset="0"/>
              </a:rPr>
              <a:t>j</a:t>
            </a:r>
            <a:endParaRPr lang="pt-BR" sz="2000" i="1" dirty="0">
              <a:solidFill>
                <a:schemeClr val="tx2"/>
              </a:solidFill>
              <a:latin typeface="Times New Roman" pitchFamily="18" charset="0"/>
              <a:cs typeface="Times New Roman" pitchFamily="18" charset="0"/>
            </a:endParaRPr>
          </a:p>
        </p:txBody>
      </p:sp>
      <p:sp>
        <p:nvSpPr>
          <p:cNvPr id="4107"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pt-BR"/>
          </a:p>
        </p:txBody>
      </p:sp>
      <p:graphicFrame>
        <p:nvGraphicFramePr>
          <p:cNvPr id="4101" name="Object 10"/>
          <p:cNvGraphicFramePr>
            <a:graphicFrameLocks noChangeAspect="1"/>
          </p:cNvGraphicFramePr>
          <p:nvPr/>
        </p:nvGraphicFramePr>
        <p:xfrm>
          <a:off x="3786188" y="3571875"/>
          <a:ext cx="3319462" cy="782638"/>
        </p:xfrm>
        <a:graphic>
          <a:graphicData uri="http://schemas.openxmlformats.org/presentationml/2006/ole">
            <p:oleObj spid="_x0000_s4101" name="Equation" r:id="rId6" imgW="1866600" imgH="444240" progId="Equation.3">
              <p:embed/>
            </p:oleObj>
          </a:graphicData>
        </a:graphic>
      </p:graphicFrame>
      <p:sp>
        <p:nvSpPr>
          <p:cNvPr id="4108" name="TextBox 18"/>
          <p:cNvSpPr txBox="1">
            <a:spLocks noChangeArrowheads="1"/>
          </p:cNvSpPr>
          <p:nvPr/>
        </p:nvSpPr>
        <p:spPr bwMode="auto">
          <a:xfrm>
            <a:off x="285750" y="5357826"/>
            <a:ext cx="8215313" cy="708025"/>
          </a:xfrm>
          <a:prstGeom prst="rect">
            <a:avLst/>
          </a:prstGeom>
          <a:noFill/>
          <a:ln w="9525">
            <a:noFill/>
            <a:miter lim="800000"/>
            <a:headEnd/>
            <a:tailEnd/>
          </a:ln>
        </p:spPr>
        <p:txBody>
          <a:bodyPr>
            <a:spAutoFit/>
          </a:bodyPr>
          <a:lstStyle/>
          <a:p>
            <a:r>
              <a:rPr lang="pt-BR" sz="2000" dirty="0">
                <a:latin typeface="Times New Roman" pitchFamily="18" charset="0"/>
                <a:cs typeface="Times New Roman" pitchFamily="18" charset="0"/>
              </a:rPr>
              <a:t>Since the model is not unbiasied, the model </a:t>
            </a:r>
            <a:r>
              <a:rPr lang="pt-BR" sz="2000" dirty="0" smtClean="0">
                <a:latin typeface="Times New Roman" pitchFamily="18" charset="0"/>
                <a:cs typeface="Times New Roman" pitchFamily="18" charset="0"/>
              </a:rPr>
              <a:t>bias is </a:t>
            </a:r>
            <a:r>
              <a:rPr lang="pt-BR" sz="2000" dirty="0">
                <a:latin typeface="Times New Roman" pitchFamily="18" charset="0"/>
                <a:cs typeface="Times New Roman" pitchFamily="18" charset="0"/>
              </a:rPr>
              <a:t>estimated a priori in each time step by</a:t>
            </a:r>
          </a:p>
        </p:txBody>
      </p:sp>
      <p:graphicFrame>
        <p:nvGraphicFramePr>
          <p:cNvPr id="4102" name="Object 12"/>
          <p:cNvGraphicFramePr>
            <a:graphicFrameLocks noChangeAspect="1"/>
          </p:cNvGraphicFramePr>
          <p:nvPr/>
        </p:nvGraphicFramePr>
        <p:xfrm>
          <a:off x="2928926" y="5789635"/>
          <a:ext cx="2166938" cy="782637"/>
        </p:xfrm>
        <a:graphic>
          <a:graphicData uri="http://schemas.openxmlformats.org/presentationml/2006/ole">
            <p:oleObj spid="_x0000_s4102" name="Equation" r:id="rId7" imgW="1218960" imgH="444240" progId="Equation.3">
              <p:embed/>
            </p:oleObj>
          </a:graphicData>
        </a:graphic>
      </p:graphicFrame>
      <p:sp>
        <p:nvSpPr>
          <p:cNvPr id="13" name="Rectangle 10"/>
          <p:cNvSpPr>
            <a:spLocks noChangeArrowheads="1"/>
          </p:cNvSpPr>
          <p:nvPr/>
        </p:nvSpPr>
        <p:spPr bwMode="auto">
          <a:xfrm>
            <a:off x="357158" y="4829188"/>
            <a:ext cx="8572560" cy="457200"/>
          </a:xfrm>
          <a:prstGeom prst="rect">
            <a:avLst/>
          </a:prstGeom>
          <a:noFill/>
          <a:ln w="9525">
            <a:noFill/>
            <a:miter lim="800000"/>
            <a:headEnd/>
            <a:tailEnd/>
          </a:ln>
        </p:spPr>
        <p:txBody>
          <a:bodyPr anchor="ctr"/>
          <a:lstStyle/>
          <a:p>
            <a:r>
              <a:rPr lang="pt-BR" sz="2000" i="1" dirty="0">
                <a:solidFill>
                  <a:schemeClr val="tx2"/>
                </a:solidFill>
                <a:latin typeface="Times New Roman" pitchFamily="18" charset="0"/>
                <a:cs typeface="Times New Roman" pitchFamily="18" charset="0"/>
              </a:rPr>
              <a:t>K( </a:t>
            </a:r>
            <a:r>
              <a:rPr lang="pt-BR" sz="2000" i="1" dirty="0" smtClean="0">
                <a:solidFill>
                  <a:schemeClr val="tx2"/>
                </a:solidFill>
                <a:latin typeface="Times New Roman" pitchFamily="18" charset="0"/>
                <a:cs typeface="Times New Roman" pitchFamily="18" charset="0"/>
              </a:rPr>
              <a:t>t,x</a:t>
            </a:r>
            <a:r>
              <a:rPr lang="pt-BR" sz="2000" i="1" baseline="-25000" dirty="0" smtClean="0">
                <a:solidFill>
                  <a:schemeClr val="tx2"/>
                </a:solidFill>
                <a:latin typeface="Times New Roman" pitchFamily="18" charset="0"/>
                <a:cs typeface="Times New Roman" pitchFamily="18" charset="0"/>
              </a:rPr>
              <a:t>,</a:t>
            </a:r>
            <a:r>
              <a:rPr lang="pt-BR" sz="2000" i="1" dirty="0" smtClean="0">
                <a:solidFill>
                  <a:schemeClr val="tx2"/>
                </a:solidFill>
                <a:latin typeface="Times New Roman" pitchFamily="18" charset="0"/>
                <a:cs typeface="Times New Roman" pitchFamily="18" charset="0"/>
              </a:rPr>
              <a:t> x</a:t>
            </a:r>
            <a:r>
              <a:rPr lang="pt-BR" sz="2000" i="1" baseline="-25000" dirty="0" smtClean="0">
                <a:solidFill>
                  <a:schemeClr val="tx2"/>
                </a:solidFill>
                <a:latin typeface="Times New Roman" pitchFamily="18" charset="0"/>
                <a:cs typeface="Times New Roman" pitchFamily="18" charset="0"/>
              </a:rPr>
              <a:t>j</a:t>
            </a:r>
            <a:r>
              <a:rPr lang="pt-BR" sz="2000" i="1" dirty="0">
                <a:solidFill>
                  <a:schemeClr val="tx2"/>
                </a:solidFill>
                <a:latin typeface="Times New Roman" pitchFamily="18" charset="0"/>
                <a:cs typeface="Times New Roman" pitchFamily="18" charset="0"/>
              </a:rPr>
              <a:t>)</a:t>
            </a:r>
            <a:r>
              <a:rPr lang="pt-BR" sz="2000" dirty="0">
                <a:solidFill>
                  <a:schemeClr val="tx2"/>
                </a:solidFill>
                <a:latin typeface="Times New Roman" pitchFamily="18" charset="0"/>
                <a:cs typeface="Times New Roman" pitchFamily="18" charset="0"/>
              </a:rPr>
              <a:t> is </a:t>
            </a:r>
            <a:r>
              <a:rPr lang="pt-BR" sz="2000" dirty="0" smtClean="0">
                <a:solidFill>
                  <a:schemeClr val="tx2"/>
                </a:solidFill>
                <a:latin typeface="Times New Roman" pitchFamily="18" charset="0"/>
                <a:cs typeface="Times New Roman" pitchFamily="18" charset="0"/>
              </a:rPr>
              <a:t>estimated using the Fokker-Planck equation and histogram technique</a:t>
            </a:r>
            <a:endParaRPr lang="pt-BR" sz="2000" b="1" dirty="0">
              <a:solidFill>
                <a:schemeClr val="tx2"/>
              </a:solidFill>
              <a:latin typeface="Times New Roman" pitchFamily="18" charset="0"/>
              <a:cs typeface="Times New Roman"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descr="p15fig4.gif"/>
          <p:cNvPicPr>
            <a:picLocks noChangeAspect="1"/>
          </p:cNvPicPr>
          <p:nvPr/>
        </p:nvPicPr>
        <p:blipFill>
          <a:blip r:embed="rId2"/>
          <a:srcRect/>
          <a:stretch>
            <a:fillRect/>
          </a:stretch>
        </p:blipFill>
        <p:spPr bwMode="auto">
          <a:xfrm>
            <a:off x="4857750" y="3500438"/>
            <a:ext cx="4252913" cy="3286125"/>
          </a:xfrm>
          <a:prstGeom prst="rect">
            <a:avLst/>
          </a:prstGeom>
          <a:noFill/>
          <a:ln w="9525">
            <a:noFill/>
            <a:miter lim="800000"/>
            <a:headEnd/>
            <a:tailEnd/>
          </a:ln>
        </p:spPr>
      </p:pic>
      <p:pic>
        <p:nvPicPr>
          <p:cNvPr id="18435" name="Picture 4" descr="p15fig5.gif"/>
          <p:cNvPicPr>
            <a:picLocks noChangeAspect="1"/>
          </p:cNvPicPr>
          <p:nvPr/>
        </p:nvPicPr>
        <p:blipFill>
          <a:blip r:embed="rId3"/>
          <a:srcRect/>
          <a:stretch>
            <a:fillRect/>
          </a:stretch>
        </p:blipFill>
        <p:spPr bwMode="auto">
          <a:xfrm>
            <a:off x="4857750" y="195263"/>
            <a:ext cx="4214813" cy="3257550"/>
          </a:xfrm>
          <a:prstGeom prst="rect">
            <a:avLst/>
          </a:prstGeom>
          <a:noFill/>
          <a:ln w="9525">
            <a:noFill/>
            <a:miter lim="800000"/>
            <a:headEnd/>
            <a:tailEnd/>
          </a:ln>
        </p:spPr>
      </p:pic>
      <p:pic>
        <p:nvPicPr>
          <p:cNvPr id="18437" name="Picture 6" descr="HYCOM_NCODA_15Jan2008.gif"/>
          <p:cNvPicPr>
            <a:picLocks noChangeAspect="1"/>
          </p:cNvPicPr>
          <p:nvPr/>
        </p:nvPicPr>
        <p:blipFill>
          <a:blip r:embed="rId4"/>
          <a:srcRect/>
          <a:stretch>
            <a:fillRect/>
          </a:stretch>
        </p:blipFill>
        <p:spPr bwMode="auto">
          <a:xfrm>
            <a:off x="214282" y="1357298"/>
            <a:ext cx="4581525" cy="3952875"/>
          </a:xfrm>
          <a:prstGeom prst="rect">
            <a:avLst/>
          </a:prstGeom>
          <a:noFill/>
          <a:ln w="9525">
            <a:noFill/>
            <a:miter lim="800000"/>
            <a:headEnd/>
            <a:tailEnd/>
          </a:ln>
        </p:spPr>
      </p:pic>
      <p:sp>
        <p:nvSpPr>
          <p:cNvPr id="6" name="TextBox 5"/>
          <p:cNvSpPr txBox="1">
            <a:spLocks noChangeArrowheads="1"/>
          </p:cNvSpPr>
          <p:nvPr/>
        </p:nvSpPr>
        <p:spPr bwMode="auto">
          <a:xfrm>
            <a:off x="2357422" y="5857892"/>
            <a:ext cx="2493631" cy="707886"/>
          </a:xfrm>
          <a:prstGeom prst="rect">
            <a:avLst/>
          </a:prstGeom>
          <a:noFill/>
          <a:ln w="9525">
            <a:noFill/>
            <a:miter lim="800000"/>
            <a:headEnd/>
            <a:tailEnd/>
          </a:ln>
        </p:spPr>
        <p:txBody>
          <a:bodyPr wrap="none">
            <a:spAutoFit/>
          </a:bodyPr>
          <a:lstStyle/>
          <a:p>
            <a:r>
              <a:rPr lang="pt-BR" sz="2000" b="1" dirty="0" smtClean="0">
                <a:solidFill>
                  <a:schemeClr val="accent4"/>
                </a:solidFill>
                <a:latin typeface="Times New Roman" pitchFamily="18" charset="0"/>
                <a:cs typeface="Times New Roman" pitchFamily="18" charset="0"/>
              </a:rPr>
              <a:t>ARGO and PIRATA </a:t>
            </a:r>
          </a:p>
          <a:p>
            <a:r>
              <a:rPr lang="pt-BR" sz="2000" b="1" dirty="0" smtClean="0">
                <a:solidFill>
                  <a:schemeClr val="accent4"/>
                </a:solidFill>
                <a:latin typeface="Times New Roman" pitchFamily="18" charset="0"/>
                <a:cs typeface="Times New Roman" pitchFamily="18" charset="0"/>
              </a:rPr>
              <a:t>Assimilation</a:t>
            </a:r>
            <a:endParaRPr lang="pt-BR" sz="2000" b="1" dirty="0">
              <a:solidFill>
                <a:schemeClr val="accent4"/>
              </a:solidFill>
              <a:latin typeface="Times New Roman" pitchFamily="18" charset="0"/>
              <a:cs typeface="Times New Roman" pitchFamily="18" charset="0"/>
            </a:endParaRPr>
          </a:p>
        </p:txBody>
      </p:sp>
      <p:sp>
        <p:nvSpPr>
          <p:cNvPr id="18436" name="TextBox 5"/>
          <p:cNvSpPr txBox="1">
            <a:spLocks noChangeArrowheads="1"/>
          </p:cNvSpPr>
          <p:nvPr/>
        </p:nvSpPr>
        <p:spPr bwMode="auto">
          <a:xfrm>
            <a:off x="1870135" y="1500174"/>
            <a:ext cx="1273105" cy="338554"/>
          </a:xfrm>
          <a:prstGeom prst="rect">
            <a:avLst/>
          </a:prstGeom>
          <a:noFill/>
          <a:ln w="9525">
            <a:noFill/>
            <a:miter lim="800000"/>
            <a:headEnd/>
            <a:tailEnd/>
          </a:ln>
        </p:spPr>
        <p:txBody>
          <a:bodyPr wrap="none">
            <a:spAutoFit/>
          </a:bodyPr>
          <a:lstStyle/>
          <a:p>
            <a:r>
              <a:rPr lang="pt-BR" b="1" dirty="0">
                <a:solidFill>
                  <a:schemeClr val="accent4"/>
                </a:solidFill>
                <a:latin typeface="Times New Roman" pitchFamily="18" charset="0"/>
                <a:cs typeface="Times New Roman" pitchFamily="18" charset="0"/>
              </a:rPr>
              <a:t>Jan 15, 2008</a:t>
            </a:r>
          </a:p>
        </p:txBody>
      </p:sp>
      <p:sp>
        <p:nvSpPr>
          <p:cNvPr id="7" name="TextBox 5"/>
          <p:cNvSpPr txBox="1">
            <a:spLocks noChangeArrowheads="1"/>
          </p:cNvSpPr>
          <p:nvPr/>
        </p:nvSpPr>
        <p:spPr bwMode="auto">
          <a:xfrm>
            <a:off x="1500166" y="957188"/>
            <a:ext cx="2284600" cy="400110"/>
          </a:xfrm>
          <a:prstGeom prst="rect">
            <a:avLst/>
          </a:prstGeom>
          <a:noFill/>
          <a:ln w="9525">
            <a:noFill/>
            <a:miter lim="800000"/>
            <a:headEnd/>
            <a:tailEnd/>
          </a:ln>
        </p:spPr>
        <p:txBody>
          <a:bodyPr wrap="none">
            <a:spAutoFit/>
          </a:bodyPr>
          <a:lstStyle/>
          <a:p>
            <a:r>
              <a:rPr lang="pt-BR" sz="2000" b="1" dirty="0" smtClean="0">
                <a:solidFill>
                  <a:schemeClr val="accent4"/>
                </a:solidFill>
                <a:latin typeface="Times New Roman" pitchFamily="18" charset="0"/>
                <a:cs typeface="Times New Roman" pitchFamily="18" charset="0"/>
              </a:rPr>
              <a:t>HYCOM+NCODA</a:t>
            </a:r>
            <a:endParaRPr lang="pt-BR" sz="2000" b="1" dirty="0">
              <a:solidFill>
                <a:schemeClr val="accent4"/>
              </a:solidFill>
              <a:latin typeface="Times New Roman" pitchFamily="18" charset="0"/>
              <a:cs typeface="Times New Roman" pitchFamily="18" charset="0"/>
            </a:endParaRPr>
          </a:p>
        </p:txBody>
      </p:sp>
      <p:cxnSp>
        <p:nvCxnSpPr>
          <p:cNvPr id="9" name="Straight Arrow Connector 8"/>
          <p:cNvCxnSpPr/>
          <p:nvPr/>
        </p:nvCxnSpPr>
        <p:spPr>
          <a:xfrm flipV="1">
            <a:off x="4071934" y="5429264"/>
            <a:ext cx="1928826" cy="42862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a:spLocks noChangeArrowheads="1"/>
          </p:cNvSpPr>
          <p:nvPr/>
        </p:nvSpPr>
        <p:spPr bwMode="auto">
          <a:xfrm>
            <a:off x="3786182" y="214290"/>
            <a:ext cx="1034450" cy="400110"/>
          </a:xfrm>
          <a:prstGeom prst="rect">
            <a:avLst/>
          </a:prstGeom>
          <a:noFill/>
          <a:ln w="9525">
            <a:noFill/>
            <a:miter lim="800000"/>
            <a:headEnd/>
            <a:tailEnd/>
          </a:ln>
        </p:spPr>
        <p:txBody>
          <a:bodyPr wrap="none">
            <a:spAutoFit/>
          </a:bodyPr>
          <a:lstStyle/>
          <a:p>
            <a:r>
              <a:rPr lang="pt-BR" sz="2000" b="1" dirty="0" smtClean="0">
                <a:solidFill>
                  <a:schemeClr val="accent4"/>
                </a:solidFill>
                <a:latin typeface="Times New Roman" pitchFamily="18" charset="0"/>
                <a:cs typeface="Times New Roman" pitchFamily="18" charset="0"/>
              </a:rPr>
              <a:t>Control</a:t>
            </a:r>
            <a:endParaRPr lang="pt-BR" sz="2000" b="1" dirty="0">
              <a:solidFill>
                <a:schemeClr val="accent4"/>
              </a:solidFill>
              <a:latin typeface="Times New Roman" pitchFamily="18" charset="0"/>
              <a:cs typeface="Times New Roman" pitchFamily="18" charset="0"/>
            </a:endParaRPr>
          </a:p>
        </p:txBody>
      </p:sp>
      <p:cxnSp>
        <p:nvCxnSpPr>
          <p:cNvPr id="11" name="Straight Arrow Connector 10"/>
          <p:cNvCxnSpPr/>
          <p:nvPr/>
        </p:nvCxnSpPr>
        <p:spPr>
          <a:xfrm>
            <a:off x="4572000" y="714356"/>
            <a:ext cx="1571636" cy="85725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2" descr="p15fig8"/>
          <p:cNvPicPr>
            <a:picLocks noChangeAspect="1" noChangeArrowheads="1"/>
          </p:cNvPicPr>
          <p:nvPr/>
        </p:nvPicPr>
        <p:blipFill>
          <a:blip r:embed="rId3"/>
          <a:srcRect/>
          <a:stretch>
            <a:fillRect/>
          </a:stretch>
        </p:blipFill>
        <p:spPr bwMode="auto">
          <a:xfrm>
            <a:off x="1714480" y="1533393"/>
            <a:ext cx="6015057" cy="4753127"/>
          </a:xfrm>
          <a:prstGeom prst="rect">
            <a:avLst/>
          </a:prstGeom>
          <a:noFill/>
          <a:ln w="9525">
            <a:noFill/>
            <a:miter lim="800000"/>
            <a:headEnd/>
            <a:tailEnd/>
          </a:ln>
        </p:spPr>
      </p:pic>
      <p:sp>
        <p:nvSpPr>
          <p:cNvPr id="5124"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pt-BR"/>
          </a:p>
        </p:txBody>
      </p:sp>
      <p:graphicFrame>
        <p:nvGraphicFramePr>
          <p:cNvPr id="5122" name="Object 3"/>
          <p:cNvGraphicFramePr>
            <a:graphicFrameLocks noChangeAspect="1"/>
          </p:cNvGraphicFramePr>
          <p:nvPr/>
        </p:nvGraphicFramePr>
        <p:xfrm>
          <a:off x="3006738" y="857238"/>
          <a:ext cx="3422650" cy="785812"/>
        </p:xfrm>
        <a:graphic>
          <a:graphicData uri="http://schemas.openxmlformats.org/presentationml/2006/ole">
            <p:oleObj spid="_x0000_s5122" name="Equation" r:id="rId4" imgW="1866600" imgH="431640" progId="Equation.3">
              <p:embed/>
            </p:oleObj>
          </a:graphicData>
        </a:graphic>
      </p:graphicFrame>
      <p:sp>
        <p:nvSpPr>
          <p:cNvPr id="5" name="TextBox 4"/>
          <p:cNvSpPr txBox="1"/>
          <p:nvPr/>
        </p:nvSpPr>
        <p:spPr>
          <a:xfrm>
            <a:off x="3428992" y="4305309"/>
            <a:ext cx="1704975" cy="338137"/>
          </a:xfrm>
          <a:prstGeom prst="rect">
            <a:avLst/>
          </a:prstGeom>
          <a:solidFill>
            <a:schemeClr val="bg1"/>
          </a:solidFill>
        </p:spPr>
        <p:txBody>
          <a:bodyPr wrap="none">
            <a:spAutoFit/>
          </a:bodyPr>
          <a:lstStyle/>
          <a:p>
            <a:pPr>
              <a:defRPr/>
            </a:pPr>
            <a:r>
              <a:rPr lang="pt-BR" dirty="0">
                <a:solidFill>
                  <a:schemeClr val="accent6"/>
                </a:solidFill>
              </a:rPr>
              <a:t>1d-forecast error</a:t>
            </a:r>
          </a:p>
        </p:txBody>
      </p:sp>
      <p:sp>
        <p:nvSpPr>
          <p:cNvPr id="6" name="TextBox 5"/>
          <p:cNvSpPr txBox="1"/>
          <p:nvPr/>
        </p:nvSpPr>
        <p:spPr>
          <a:xfrm>
            <a:off x="1776403" y="5948382"/>
            <a:ext cx="1438275" cy="338138"/>
          </a:xfrm>
          <a:prstGeom prst="rect">
            <a:avLst/>
          </a:prstGeom>
          <a:solidFill>
            <a:schemeClr val="bg1"/>
          </a:solidFill>
        </p:spPr>
        <p:txBody>
          <a:bodyPr wrap="none">
            <a:spAutoFit/>
          </a:bodyPr>
          <a:lstStyle/>
          <a:p>
            <a:pPr>
              <a:defRPr/>
            </a:pPr>
            <a:r>
              <a:rPr lang="pt-BR" dirty="0">
                <a:solidFill>
                  <a:schemeClr val="accent6"/>
                </a:solidFill>
              </a:rPr>
              <a:t>Analysis error</a:t>
            </a:r>
          </a:p>
        </p:txBody>
      </p:sp>
      <p:sp>
        <p:nvSpPr>
          <p:cNvPr id="7" name="TextBox 6"/>
          <p:cNvSpPr txBox="1"/>
          <p:nvPr/>
        </p:nvSpPr>
        <p:spPr>
          <a:xfrm>
            <a:off x="2811298" y="220784"/>
            <a:ext cx="3991798" cy="707886"/>
          </a:xfrm>
          <a:prstGeom prst="rect">
            <a:avLst/>
          </a:prstGeom>
          <a:noFill/>
        </p:spPr>
        <p:txBody>
          <a:bodyPr wrap="none" rtlCol="0">
            <a:spAutoFit/>
          </a:bodyPr>
          <a:lstStyle/>
          <a:p>
            <a:r>
              <a:rPr lang="pt-BR" sz="2000" b="1" dirty="0" smtClean="0">
                <a:solidFill>
                  <a:schemeClr val="accent6"/>
                </a:solidFill>
                <a:latin typeface="Times New Roman" pitchFamily="18" charset="0"/>
                <a:cs typeface="Times New Roman" pitchFamily="18" charset="0"/>
              </a:rPr>
              <a:t>1-15 Jan 2008 Assimilation run</a:t>
            </a:r>
          </a:p>
          <a:p>
            <a:r>
              <a:rPr lang="pt-BR" sz="2000" b="1" dirty="0" smtClean="0">
                <a:solidFill>
                  <a:schemeClr val="accent6"/>
                </a:solidFill>
                <a:latin typeface="Times New Roman" pitchFamily="18" charset="0"/>
                <a:cs typeface="Times New Roman" pitchFamily="18" charset="0"/>
              </a:rPr>
              <a:t>Pirata observation – HYCOM 1/3</a:t>
            </a:r>
            <a:r>
              <a:rPr lang="pt-BR" sz="2000" b="1" baseline="30000" dirty="0" smtClean="0">
                <a:solidFill>
                  <a:schemeClr val="accent6"/>
                </a:solidFill>
                <a:latin typeface="Times New Roman" pitchFamily="18" charset="0"/>
                <a:cs typeface="Times New Roman" pitchFamily="18" charset="0"/>
              </a:rPr>
              <a:t>º</a:t>
            </a:r>
            <a:r>
              <a:rPr lang="pt-BR" sz="2000" b="1" dirty="0" smtClean="0">
                <a:solidFill>
                  <a:schemeClr val="accent6"/>
                </a:solidFill>
                <a:latin typeface="Times New Roman" pitchFamily="18" charset="0"/>
                <a:cs typeface="Times New Roman" pitchFamily="18" charset="0"/>
              </a:rPr>
              <a:t> </a:t>
            </a:r>
            <a:endParaRPr lang="pt-BR" sz="2000" b="1" dirty="0">
              <a:solidFill>
                <a:schemeClr val="accent6"/>
              </a:solidFill>
              <a:latin typeface="Times New Roman" pitchFamily="18" charset="0"/>
              <a:cs typeface="Times New Roman" pitchFamily="18" charset="0"/>
            </a:endParaRPr>
          </a:p>
        </p:txBody>
      </p:sp>
      <p:sp>
        <p:nvSpPr>
          <p:cNvPr id="8" name="TextBox 7"/>
          <p:cNvSpPr txBox="1"/>
          <p:nvPr/>
        </p:nvSpPr>
        <p:spPr>
          <a:xfrm>
            <a:off x="5438793" y="2071678"/>
            <a:ext cx="1385316" cy="338554"/>
          </a:xfrm>
          <a:prstGeom prst="rect">
            <a:avLst/>
          </a:prstGeom>
          <a:solidFill>
            <a:schemeClr val="bg1"/>
          </a:solidFill>
        </p:spPr>
        <p:txBody>
          <a:bodyPr wrap="none">
            <a:spAutoFit/>
          </a:bodyPr>
          <a:lstStyle/>
          <a:p>
            <a:pPr>
              <a:defRPr/>
            </a:pPr>
            <a:r>
              <a:rPr lang="pt-BR" dirty="0" smtClean="0">
                <a:solidFill>
                  <a:schemeClr val="accent6"/>
                </a:solidFill>
              </a:rPr>
              <a:t>free run </a:t>
            </a:r>
            <a:r>
              <a:rPr lang="pt-BR" dirty="0">
                <a:solidFill>
                  <a:schemeClr val="accent6"/>
                </a:solidFill>
              </a:rPr>
              <a:t>error</a:t>
            </a:r>
          </a:p>
        </p:txBody>
      </p:sp>
      <p:cxnSp>
        <p:nvCxnSpPr>
          <p:cNvPr id="9" name="Straight Arrow Connector 8"/>
          <p:cNvCxnSpPr/>
          <p:nvPr/>
        </p:nvCxnSpPr>
        <p:spPr>
          <a:xfrm rot="10800000" flipV="1">
            <a:off x="5429256" y="2428868"/>
            <a:ext cx="785818" cy="21431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3428992" y="4714884"/>
            <a:ext cx="642938" cy="50006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571736" y="5643572"/>
            <a:ext cx="428618" cy="35719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ext Box 4"/>
          <p:cNvSpPr txBox="1">
            <a:spLocks noChangeArrowheads="1"/>
          </p:cNvSpPr>
          <p:nvPr/>
        </p:nvSpPr>
        <p:spPr bwMode="auto">
          <a:xfrm>
            <a:off x="142844" y="1142984"/>
            <a:ext cx="8858280" cy="461665"/>
          </a:xfrm>
          <a:prstGeom prst="rect">
            <a:avLst/>
          </a:prstGeom>
          <a:noFill/>
          <a:ln w="9525">
            <a:noFill/>
            <a:miter lim="800000"/>
            <a:headEnd/>
            <a:tailEnd/>
          </a:ln>
        </p:spPr>
        <p:txBody>
          <a:bodyPr wrap="square">
            <a:spAutoFit/>
          </a:bodyPr>
          <a:lstStyle/>
          <a:p>
            <a:pPr algn="ctr">
              <a:spcBef>
                <a:spcPct val="50000"/>
              </a:spcBef>
              <a:defRPr/>
            </a:pPr>
            <a:r>
              <a:rPr lang="en-US" sz="2400" b="1" dirty="0" smtClean="0">
                <a:solidFill>
                  <a:schemeClr val="accent6"/>
                </a:solidFill>
                <a:latin typeface="Times New Roman" pitchFamily="18" charset="0"/>
                <a:cs typeface="Times New Roman" pitchFamily="18" charset="0"/>
              </a:rPr>
              <a:t>Research Network on Oceanographic Modeling and Observation </a:t>
            </a:r>
            <a:endParaRPr lang="en-US" sz="2400" b="1" dirty="0">
              <a:solidFill>
                <a:schemeClr val="accent6"/>
              </a:solidFill>
              <a:latin typeface="Times New Roman" pitchFamily="18" charset="0"/>
              <a:cs typeface="Times New Roman" pitchFamily="18" charset="0"/>
            </a:endParaRPr>
          </a:p>
        </p:txBody>
      </p:sp>
      <p:pic>
        <p:nvPicPr>
          <p:cNvPr id="2" name="Picture 7" descr="marinha"/>
          <p:cNvPicPr>
            <a:picLocks noChangeAspect="1" noChangeArrowheads="1"/>
          </p:cNvPicPr>
          <p:nvPr/>
        </p:nvPicPr>
        <p:blipFill>
          <a:blip r:embed="rId4"/>
          <a:srcRect/>
          <a:stretch>
            <a:fillRect/>
          </a:stretch>
        </p:blipFill>
        <p:spPr bwMode="auto">
          <a:xfrm>
            <a:off x="2124075" y="4652963"/>
            <a:ext cx="863600" cy="862012"/>
          </a:xfrm>
          <a:prstGeom prst="rect">
            <a:avLst/>
          </a:prstGeom>
          <a:noFill/>
          <a:ln w="9525">
            <a:noFill/>
            <a:miter lim="800000"/>
            <a:headEnd/>
            <a:tailEnd/>
          </a:ln>
        </p:spPr>
      </p:pic>
      <p:pic>
        <p:nvPicPr>
          <p:cNvPr id="1029" name="Picture 9" descr="logo_ANP_PeD_cmyk"/>
          <p:cNvPicPr>
            <a:picLocks noChangeAspect="1" noChangeArrowheads="1"/>
          </p:cNvPicPr>
          <p:nvPr/>
        </p:nvPicPr>
        <p:blipFill>
          <a:blip r:embed="rId5"/>
          <a:srcRect/>
          <a:stretch>
            <a:fillRect/>
          </a:stretch>
        </p:blipFill>
        <p:spPr bwMode="auto">
          <a:xfrm>
            <a:off x="323850" y="4652963"/>
            <a:ext cx="1403350" cy="757237"/>
          </a:xfrm>
          <a:prstGeom prst="rect">
            <a:avLst/>
          </a:prstGeom>
          <a:noFill/>
          <a:ln w="9525">
            <a:noFill/>
            <a:miter lim="800000"/>
            <a:headEnd/>
            <a:tailEnd/>
          </a:ln>
        </p:spPr>
      </p:pic>
      <p:pic>
        <p:nvPicPr>
          <p:cNvPr id="1030" name="Picture 10"/>
          <p:cNvPicPr>
            <a:picLocks noChangeAspect="1" noChangeArrowheads="1"/>
          </p:cNvPicPr>
          <p:nvPr/>
        </p:nvPicPr>
        <p:blipFill>
          <a:blip r:embed="rId6"/>
          <a:srcRect/>
          <a:stretch>
            <a:fillRect/>
          </a:stretch>
        </p:blipFill>
        <p:spPr bwMode="auto">
          <a:xfrm>
            <a:off x="6948488" y="4652963"/>
            <a:ext cx="709612" cy="720725"/>
          </a:xfrm>
          <a:prstGeom prst="rect">
            <a:avLst/>
          </a:prstGeom>
          <a:noFill/>
          <a:ln w="9525">
            <a:noFill/>
            <a:round/>
            <a:headEnd/>
            <a:tailEnd/>
          </a:ln>
        </p:spPr>
      </p:pic>
      <p:pic>
        <p:nvPicPr>
          <p:cNvPr id="1031" name="Picture 11"/>
          <p:cNvPicPr>
            <a:picLocks noChangeAspect="1" noChangeArrowheads="1"/>
          </p:cNvPicPr>
          <p:nvPr/>
        </p:nvPicPr>
        <p:blipFill>
          <a:blip r:embed="rId7"/>
          <a:srcRect/>
          <a:stretch>
            <a:fillRect/>
          </a:stretch>
        </p:blipFill>
        <p:spPr bwMode="auto">
          <a:xfrm>
            <a:off x="5508625" y="4652963"/>
            <a:ext cx="1219200" cy="541337"/>
          </a:xfrm>
          <a:prstGeom prst="rect">
            <a:avLst/>
          </a:prstGeom>
          <a:noFill/>
          <a:ln w="9525">
            <a:noFill/>
            <a:miter lim="800000"/>
            <a:headEnd/>
            <a:tailEnd/>
          </a:ln>
        </p:spPr>
      </p:pic>
      <p:pic>
        <p:nvPicPr>
          <p:cNvPr id="1032" name="Picture 13" descr="logo_ufba"/>
          <p:cNvPicPr>
            <a:picLocks noChangeAspect="1" noChangeArrowheads="1"/>
          </p:cNvPicPr>
          <p:nvPr/>
        </p:nvPicPr>
        <p:blipFill>
          <a:blip r:embed="rId8"/>
          <a:srcRect/>
          <a:stretch>
            <a:fillRect/>
          </a:stretch>
        </p:blipFill>
        <p:spPr bwMode="auto">
          <a:xfrm>
            <a:off x="4572000" y="4652963"/>
            <a:ext cx="644525" cy="1008062"/>
          </a:xfrm>
          <a:prstGeom prst="rect">
            <a:avLst/>
          </a:prstGeom>
          <a:noFill/>
          <a:ln w="9525">
            <a:noFill/>
            <a:miter lim="800000"/>
            <a:headEnd/>
            <a:tailEnd/>
          </a:ln>
        </p:spPr>
      </p:pic>
      <p:sp>
        <p:nvSpPr>
          <p:cNvPr id="1033" name="Text Box 14"/>
          <p:cNvSpPr txBox="1">
            <a:spLocks noChangeArrowheads="1"/>
          </p:cNvSpPr>
          <p:nvPr/>
        </p:nvSpPr>
        <p:spPr bwMode="auto">
          <a:xfrm>
            <a:off x="6948488" y="5445125"/>
            <a:ext cx="658812" cy="274638"/>
          </a:xfrm>
          <a:prstGeom prst="rect">
            <a:avLst/>
          </a:prstGeom>
          <a:noFill/>
          <a:ln w="9525">
            <a:noFill/>
            <a:miter lim="800000"/>
            <a:headEnd/>
            <a:tailEnd/>
          </a:ln>
        </p:spPr>
        <p:txBody>
          <a:bodyPr>
            <a:spAutoFit/>
          </a:bodyPr>
          <a:lstStyle/>
          <a:p>
            <a:pPr eaLnBrk="0" hangingPunct="0"/>
            <a:r>
              <a:rPr lang="pt-BR" sz="1200">
                <a:latin typeface="Arial Black" pitchFamily="34" charset="0"/>
              </a:rPr>
              <a:t>FURG</a:t>
            </a:r>
            <a:endParaRPr lang="en-US" sz="1200">
              <a:latin typeface="Arial Black" pitchFamily="34" charset="0"/>
            </a:endParaRPr>
          </a:p>
        </p:txBody>
      </p:sp>
      <p:pic>
        <p:nvPicPr>
          <p:cNvPr id="1034" name="Picture 15"/>
          <p:cNvPicPr>
            <a:picLocks noChangeAspect="1" noChangeArrowheads="1"/>
          </p:cNvPicPr>
          <p:nvPr/>
        </p:nvPicPr>
        <p:blipFill>
          <a:blip r:embed="rId9"/>
          <a:srcRect/>
          <a:stretch>
            <a:fillRect/>
          </a:stretch>
        </p:blipFill>
        <p:spPr bwMode="auto">
          <a:xfrm>
            <a:off x="7885113" y="4652963"/>
            <a:ext cx="1042987" cy="760412"/>
          </a:xfrm>
          <a:prstGeom prst="rect">
            <a:avLst/>
          </a:prstGeom>
          <a:noFill/>
          <a:ln w="9525">
            <a:noFill/>
            <a:miter lim="800000"/>
            <a:headEnd/>
            <a:tailEnd/>
          </a:ln>
        </p:spPr>
      </p:pic>
      <p:pic>
        <p:nvPicPr>
          <p:cNvPr id="1035" name="Picture 16"/>
          <p:cNvPicPr>
            <a:picLocks noChangeAspect="1" noChangeArrowheads="1"/>
          </p:cNvPicPr>
          <p:nvPr/>
        </p:nvPicPr>
        <p:blipFill>
          <a:blip r:embed="rId10"/>
          <a:srcRect/>
          <a:stretch>
            <a:fillRect/>
          </a:stretch>
        </p:blipFill>
        <p:spPr bwMode="auto">
          <a:xfrm>
            <a:off x="3492500" y="4652963"/>
            <a:ext cx="698500" cy="1008062"/>
          </a:xfrm>
          <a:prstGeom prst="rect">
            <a:avLst/>
          </a:prstGeom>
          <a:noFill/>
          <a:ln w="9525">
            <a:noFill/>
            <a:miter lim="800000"/>
            <a:headEnd/>
            <a:tailEnd/>
          </a:ln>
        </p:spPr>
      </p:pic>
      <p:graphicFrame>
        <p:nvGraphicFramePr>
          <p:cNvPr id="1026" name="Object 17"/>
          <p:cNvGraphicFramePr>
            <a:graphicFrameLocks noChangeAspect="1"/>
          </p:cNvGraphicFramePr>
          <p:nvPr/>
        </p:nvGraphicFramePr>
        <p:xfrm>
          <a:off x="3357554" y="1714488"/>
          <a:ext cx="2190750" cy="2308225"/>
        </p:xfrm>
        <a:graphic>
          <a:graphicData uri="http://schemas.openxmlformats.org/presentationml/2006/ole">
            <p:oleObj spid="_x0000_s1026" name="Imagem de bitmap" r:id="rId11" imgW="4657143" imgH="4904762" progId="PBrush">
              <p:embed/>
            </p:oleObj>
          </a:graphicData>
        </a:graphic>
      </p:graphicFrame>
      <p:sp>
        <p:nvSpPr>
          <p:cNvPr id="12" name="TextBox 11"/>
          <p:cNvSpPr txBox="1"/>
          <p:nvPr/>
        </p:nvSpPr>
        <p:spPr>
          <a:xfrm>
            <a:off x="1928794" y="500042"/>
            <a:ext cx="6006773" cy="461665"/>
          </a:xfrm>
          <a:prstGeom prst="rect">
            <a:avLst/>
          </a:prstGeom>
          <a:noFill/>
        </p:spPr>
        <p:txBody>
          <a:bodyPr wrap="none" rtlCol="0">
            <a:spAutoFit/>
          </a:bodyPr>
          <a:lstStyle/>
          <a:p>
            <a:r>
              <a:rPr lang="pt-BR" sz="2400" dirty="0" smtClean="0">
                <a:solidFill>
                  <a:schemeClr val="accent6"/>
                </a:solidFill>
                <a:latin typeface="Times New Roman" pitchFamily="18" charset="0"/>
                <a:cs typeface="Times New Roman" pitchFamily="18" charset="0"/>
              </a:rPr>
              <a:t>The present work is part of the activities of the </a:t>
            </a:r>
            <a:endParaRPr lang="pt-BR" sz="2400" dirty="0">
              <a:solidFill>
                <a:schemeClr val="accent6"/>
              </a:solidFill>
              <a:latin typeface="Times New Roman" pitchFamily="18" charset="0"/>
              <a:cs typeface="Times New Roman" pitchFamily="18" charset="0"/>
            </a:endParaRPr>
          </a:p>
        </p:txBody>
      </p:sp>
      <p:sp>
        <p:nvSpPr>
          <p:cNvPr id="13" name="TextBox 12"/>
          <p:cNvSpPr txBox="1"/>
          <p:nvPr/>
        </p:nvSpPr>
        <p:spPr>
          <a:xfrm>
            <a:off x="6457046" y="6027003"/>
            <a:ext cx="2686954" cy="830997"/>
          </a:xfrm>
          <a:prstGeom prst="rect">
            <a:avLst/>
          </a:prstGeom>
          <a:noFill/>
        </p:spPr>
        <p:txBody>
          <a:bodyPr wrap="none" rtlCol="0">
            <a:spAutoFit/>
          </a:bodyPr>
          <a:lstStyle/>
          <a:p>
            <a:r>
              <a:rPr lang="pt-BR" sz="2400" i="1" dirty="0" smtClean="0">
                <a:solidFill>
                  <a:schemeClr val="accent6"/>
                </a:solidFill>
                <a:latin typeface="Times New Roman" pitchFamily="18" charset="0"/>
                <a:cs typeface="Times New Roman" pitchFamily="18" charset="0"/>
              </a:rPr>
              <a:t>www.rederemo.org</a:t>
            </a:r>
          </a:p>
          <a:p>
            <a:r>
              <a:rPr lang="pt-BR" sz="2400" dirty="0" smtClean="0">
                <a:solidFill>
                  <a:schemeClr val="accent6"/>
                </a:solidFill>
                <a:latin typeface="Times New Roman" pitchFamily="18" charset="0"/>
                <a:cs typeface="Times New Roman" pitchFamily="18" charset="0"/>
              </a:rPr>
              <a:t>(under construction)</a:t>
            </a:r>
            <a:endParaRPr lang="pt-BR" sz="2400" dirty="0">
              <a:solidFill>
                <a:schemeClr val="accent6"/>
              </a:solidFill>
              <a:latin typeface="Times New Roman" pitchFamily="18" charset="0"/>
              <a:cs typeface="Times New Roman" pitchFamily="18" charset="0"/>
            </a:endParaRPr>
          </a:p>
        </p:txBody>
      </p:sp>
    </p:spTree>
  </p:cSld>
  <p:clrMapOvr>
    <a:masterClrMapping/>
  </p:clrMapOvr>
  <p:transition advTm="10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4000496" y="857232"/>
            <a:ext cx="3714776" cy="642942"/>
          </a:xfrm>
          <a:prstGeom prst="rect">
            <a:avLst/>
          </a:prstGeom>
        </p:spPr>
        <p:txBody>
          <a:bodyPr lIns="45720" tIns="0" rIns="45720" bIns="0" anchor="b">
            <a:scene3d>
              <a:camera prst="orthographicFront"/>
              <a:lightRig rig="soft" dir="t">
                <a:rot lat="0" lon="0" rev="17220000"/>
              </a:lightRig>
            </a:scene3d>
            <a:sp3d prstMaterial="softEdge">
              <a:bevelT w="38100" h="38100"/>
            </a:sp3d>
          </a:bodyPr>
          <a:lstStyle/>
          <a:p>
            <a:pPr eaLnBrk="0" hangingPunct="0">
              <a:defRPr/>
            </a:pPr>
            <a:endParaRPr lang="en-US" sz="2400" b="1" dirty="0">
              <a:ln w="6350">
                <a:noFill/>
              </a:ln>
              <a:solidFill>
                <a:srgbClr val="FF0000"/>
              </a:solidFill>
              <a:latin typeface="Arial Narrow" pitchFamily="34" charset="0"/>
              <a:ea typeface="+mj-ea"/>
              <a:cs typeface="+mj-cs"/>
            </a:endParaRPr>
          </a:p>
          <a:p>
            <a:pPr eaLnBrk="0" hangingPunct="0">
              <a:defRPr/>
            </a:pPr>
            <a:endParaRPr lang="en-US" sz="2400" b="1" dirty="0">
              <a:ln w="6350">
                <a:noFill/>
              </a:ln>
              <a:solidFill>
                <a:srgbClr val="00CC00"/>
              </a:solidFill>
              <a:latin typeface="Arial Narrow" pitchFamily="34" charset="0"/>
              <a:ea typeface="+mj-ea"/>
              <a:cs typeface="+mj-cs"/>
            </a:endParaRPr>
          </a:p>
          <a:p>
            <a:pPr eaLnBrk="0" hangingPunct="0">
              <a:defRPr/>
            </a:pPr>
            <a:r>
              <a:rPr lang="en-US" sz="2400" b="1" dirty="0">
                <a:ln w="6350">
                  <a:noFill/>
                </a:ln>
                <a:solidFill>
                  <a:schemeClr val="tx2">
                    <a:lumMod val="75000"/>
                  </a:schemeClr>
                </a:solidFill>
                <a:latin typeface="Arial Narrow" pitchFamily="34" charset="0"/>
                <a:ea typeface="+mj-ea"/>
                <a:cs typeface="+mj-cs"/>
              </a:rPr>
              <a:t>Penguin Reports on the News</a:t>
            </a:r>
          </a:p>
        </p:txBody>
      </p:sp>
      <p:sp>
        <p:nvSpPr>
          <p:cNvPr id="5" name="Título 1"/>
          <p:cNvSpPr txBox="1">
            <a:spLocks/>
          </p:cNvSpPr>
          <p:nvPr/>
        </p:nvSpPr>
        <p:spPr>
          <a:xfrm>
            <a:off x="4214810" y="1285860"/>
            <a:ext cx="4572032" cy="5143536"/>
          </a:xfrm>
          <a:prstGeom prst="rect">
            <a:avLst/>
          </a:prstGeom>
        </p:spPr>
        <p:txBody>
          <a:bodyPr lIns="45720" tIns="0" rIns="45720" bIns="0" anchor="b">
            <a:scene3d>
              <a:camera prst="orthographicFront"/>
              <a:lightRig rig="soft" dir="t">
                <a:rot lat="0" lon="0" rev="17220000"/>
              </a:lightRig>
            </a:scene3d>
            <a:sp3d prstMaterial="softEdge">
              <a:bevelT w="38100" h="38100"/>
            </a:sp3d>
          </a:bodyPr>
          <a:lstStyle/>
          <a:p>
            <a:pPr eaLnBrk="0" hangingPunct="0">
              <a:defRPr/>
            </a:pPr>
            <a:endParaRPr lang="en-US" sz="2400" b="1" dirty="0">
              <a:ln w="6350">
                <a:noFill/>
              </a:ln>
              <a:solidFill>
                <a:srgbClr val="FF0000"/>
              </a:solidFill>
              <a:latin typeface="Arial Narrow" pitchFamily="34" charset="0"/>
              <a:ea typeface="+mj-ea"/>
              <a:cs typeface="+mj-cs"/>
            </a:endParaRPr>
          </a:p>
          <a:p>
            <a:pPr eaLnBrk="0" hangingPunct="0">
              <a:defRPr/>
            </a:pPr>
            <a:r>
              <a:rPr lang="en-US" sz="2400" b="1" dirty="0">
                <a:ln w="6350">
                  <a:noFill/>
                </a:ln>
                <a:solidFill>
                  <a:srgbClr val="FF0000"/>
                </a:solidFill>
                <a:latin typeface="Arial Narrow" pitchFamily="34" charset="0"/>
                <a:ea typeface="+mj-ea"/>
                <a:cs typeface="+mj-cs"/>
              </a:rPr>
              <a:t>September 2008  </a:t>
            </a:r>
            <a:endParaRPr lang="en-US" sz="2400" b="1" dirty="0">
              <a:ln w="6350">
                <a:noFill/>
              </a:ln>
              <a:solidFill>
                <a:schemeClr val="tx2">
                  <a:lumMod val="75000"/>
                </a:schemeClr>
              </a:solidFill>
              <a:latin typeface="Arial Narrow" pitchFamily="34" charset="0"/>
              <a:ea typeface="+mj-ea"/>
              <a:cs typeface="+mj-cs"/>
            </a:endParaRPr>
          </a:p>
          <a:p>
            <a:pPr eaLnBrk="0" hangingPunct="0">
              <a:defRPr/>
            </a:pPr>
            <a:r>
              <a:rPr lang="pt-BR" sz="2400" b="1" dirty="0">
                <a:ln w="6350">
                  <a:noFill/>
                </a:ln>
                <a:solidFill>
                  <a:schemeClr val="tx2">
                    <a:lumMod val="75000"/>
                  </a:schemeClr>
                </a:solidFill>
                <a:latin typeface="Arial Narrow" pitchFamily="34" charset="0"/>
                <a:ea typeface="+mj-ea"/>
                <a:cs typeface="+mj-cs"/>
              </a:rPr>
              <a:t>Paraíba = 05</a:t>
            </a:r>
          </a:p>
          <a:p>
            <a:pPr eaLnBrk="0" hangingPunct="0">
              <a:defRPr/>
            </a:pPr>
            <a:r>
              <a:rPr lang="pt-BR" sz="2400" b="1" dirty="0">
                <a:ln w="6350">
                  <a:noFill/>
                </a:ln>
                <a:solidFill>
                  <a:schemeClr val="tx2">
                    <a:lumMod val="75000"/>
                  </a:schemeClr>
                </a:solidFill>
                <a:latin typeface="Arial Narrow" pitchFamily="34" charset="0"/>
                <a:ea typeface="+mj-ea"/>
                <a:cs typeface="+mj-cs"/>
              </a:rPr>
              <a:t>Sergipe = 26</a:t>
            </a:r>
          </a:p>
          <a:p>
            <a:pPr eaLnBrk="0" hangingPunct="0">
              <a:defRPr/>
            </a:pPr>
            <a:r>
              <a:rPr lang="pt-BR" sz="2400" b="1" dirty="0">
                <a:ln w="6350">
                  <a:noFill/>
                </a:ln>
                <a:solidFill>
                  <a:schemeClr val="tx2">
                    <a:lumMod val="75000"/>
                  </a:schemeClr>
                </a:solidFill>
                <a:latin typeface="Arial Narrow" pitchFamily="34" charset="0"/>
                <a:ea typeface="+mj-ea"/>
                <a:cs typeface="+mj-cs"/>
              </a:rPr>
              <a:t>Alagoas = 14</a:t>
            </a:r>
          </a:p>
          <a:p>
            <a:pPr eaLnBrk="0" hangingPunct="0">
              <a:defRPr/>
            </a:pPr>
            <a:r>
              <a:rPr lang="en-US" sz="2400" b="1" dirty="0">
                <a:ln w="6350">
                  <a:noFill/>
                </a:ln>
                <a:solidFill>
                  <a:srgbClr val="FF0000"/>
                </a:solidFill>
                <a:latin typeface="Arial Narrow" pitchFamily="34" charset="0"/>
                <a:ea typeface="+mj-ea"/>
                <a:cs typeface="+mj-cs"/>
              </a:rPr>
              <a:t>17-31 July 2008</a:t>
            </a:r>
          </a:p>
          <a:p>
            <a:pPr eaLnBrk="0" hangingPunct="0">
              <a:defRPr/>
            </a:pPr>
            <a:r>
              <a:rPr lang="en-US" sz="2400" b="1" dirty="0">
                <a:ln w="6350">
                  <a:noFill/>
                </a:ln>
                <a:solidFill>
                  <a:schemeClr val="tx2">
                    <a:lumMod val="75000"/>
                  </a:schemeClr>
                </a:solidFill>
                <a:latin typeface="Arial Narrow" pitchFamily="34" charset="0"/>
                <a:ea typeface="+mj-ea"/>
                <a:cs typeface="+mj-cs"/>
              </a:rPr>
              <a:t>Salvador = 370</a:t>
            </a:r>
          </a:p>
          <a:p>
            <a:pPr eaLnBrk="0" hangingPunct="0">
              <a:defRPr/>
            </a:pPr>
            <a:r>
              <a:rPr lang="pt-BR" sz="2400" b="1" dirty="0">
                <a:ln w="6350">
                  <a:noFill/>
                </a:ln>
                <a:solidFill>
                  <a:schemeClr val="tx2">
                    <a:lumMod val="75000"/>
                  </a:schemeClr>
                </a:solidFill>
                <a:latin typeface="Arial Narrow" pitchFamily="34" charset="0"/>
                <a:ea typeface="+mj-ea"/>
                <a:cs typeface="+mj-cs"/>
              </a:rPr>
              <a:t>Espírito Santo </a:t>
            </a:r>
            <a:r>
              <a:rPr lang="en-US" sz="2400" b="1" dirty="0">
                <a:ln w="6350">
                  <a:noFill/>
                </a:ln>
                <a:solidFill>
                  <a:schemeClr val="tx2">
                    <a:lumMod val="75000"/>
                  </a:schemeClr>
                </a:solidFill>
                <a:latin typeface="Arial Narrow" pitchFamily="34" charset="0"/>
                <a:ea typeface="+mj-ea"/>
                <a:cs typeface="+mj-cs"/>
              </a:rPr>
              <a:t>= 220</a:t>
            </a:r>
          </a:p>
          <a:p>
            <a:pPr eaLnBrk="0" hangingPunct="0">
              <a:defRPr/>
            </a:pPr>
            <a:r>
              <a:rPr lang="pt-BR" sz="2400" b="1" dirty="0">
                <a:ln w="6350">
                  <a:noFill/>
                </a:ln>
                <a:solidFill>
                  <a:schemeClr val="tx2">
                    <a:lumMod val="75000"/>
                  </a:schemeClr>
                </a:solidFill>
                <a:latin typeface="Arial Narrow" pitchFamily="34" charset="0"/>
                <a:ea typeface="+mj-ea"/>
                <a:cs typeface="+mj-cs"/>
              </a:rPr>
              <a:t>São Paulo </a:t>
            </a:r>
            <a:r>
              <a:rPr lang="en-US" sz="2400" b="1" dirty="0">
                <a:ln w="6350">
                  <a:noFill/>
                </a:ln>
                <a:solidFill>
                  <a:schemeClr val="tx2">
                    <a:lumMod val="75000"/>
                  </a:schemeClr>
                </a:solidFill>
                <a:latin typeface="Arial Narrow" pitchFamily="34" charset="0"/>
                <a:ea typeface="+mj-ea"/>
                <a:cs typeface="+mj-cs"/>
              </a:rPr>
              <a:t>= 200</a:t>
            </a:r>
          </a:p>
          <a:p>
            <a:pPr eaLnBrk="0" hangingPunct="0">
              <a:defRPr/>
            </a:pPr>
            <a:r>
              <a:rPr lang="en-US" sz="2400" b="1" dirty="0">
                <a:ln w="6350">
                  <a:noFill/>
                </a:ln>
                <a:solidFill>
                  <a:srgbClr val="FF0000"/>
                </a:solidFill>
                <a:latin typeface="Arial Narrow" pitchFamily="34" charset="0"/>
                <a:ea typeface="+mj-ea"/>
                <a:cs typeface="+mj-cs"/>
              </a:rPr>
              <a:t>25 June 2008</a:t>
            </a:r>
          </a:p>
          <a:p>
            <a:pPr eaLnBrk="0" hangingPunct="0">
              <a:defRPr/>
            </a:pPr>
            <a:r>
              <a:rPr lang="en-US" sz="2400" b="1" dirty="0">
                <a:ln w="6350">
                  <a:noFill/>
                </a:ln>
                <a:solidFill>
                  <a:schemeClr val="tx2">
                    <a:lumMod val="75000"/>
                  </a:schemeClr>
                </a:solidFill>
                <a:latin typeface="Arial Narrow" pitchFamily="34" charset="0"/>
                <a:ea typeface="+mj-ea"/>
                <a:cs typeface="+mj-cs"/>
              </a:rPr>
              <a:t>02 Penguins </a:t>
            </a:r>
            <a:r>
              <a:rPr lang="pt-BR" sz="2400" b="1" dirty="0">
                <a:ln w="6350">
                  <a:noFill/>
                </a:ln>
                <a:solidFill>
                  <a:schemeClr val="tx2">
                    <a:lumMod val="75000"/>
                  </a:schemeClr>
                </a:solidFill>
                <a:latin typeface="Arial Narrow" pitchFamily="34" charset="0"/>
                <a:ea typeface="+mj-ea"/>
                <a:cs typeface="+mj-cs"/>
              </a:rPr>
              <a:t>São Sebastião-SP</a:t>
            </a:r>
          </a:p>
          <a:p>
            <a:pPr eaLnBrk="0" hangingPunct="0">
              <a:defRPr/>
            </a:pPr>
            <a:r>
              <a:rPr lang="en-US" sz="2400" b="1" dirty="0">
                <a:ln w="6350">
                  <a:noFill/>
                </a:ln>
                <a:solidFill>
                  <a:srgbClr val="FF0000"/>
                </a:solidFill>
                <a:latin typeface="Arial Narrow" pitchFamily="34" charset="0"/>
                <a:ea typeface="+mj-ea"/>
                <a:cs typeface="+mj-cs"/>
              </a:rPr>
              <a:t>08 June 2008</a:t>
            </a:r>
          </a:p>
          <a:p>
            <a:pPr eaLnBrk="0" hangingPunct="0">
              <a:defRPr/>
            </a:pPr>
            <a:r>
              <a:rPr lang="en-US" sz="2400" b="1" dirty="0">
                <a:ln w="6350">
                  <a:noFill/>
                </a:ln>
                <a:solidFill>
                  <a:schemeClr val="tx2">
                    <a:lumMod val="75000"/>
                  </a:schemeClr>
                </a:solidFill>
                <a:latin typeface="Arial Narrow" pitchFamily="34" charset="0"/>
                <a:ea typeface="+mj-ea"/>
                <a:cs typeface="+mj-cs"/>
              </a:rPr>
              <a:t>About 65 penguins, mostly dead, appeared near the Uruguay coast</a:t>
            </a:r>
          </a:p>
        </p:txBody>
      </p:sp>
      <p:pic>
        <p:nvPicPr>
          <p:cNvPr id="22532" name="Imagem 3" descr="hycom_uv183_2008.tif"/>
          <p:cNvPicPr>
            <a:picLocks noChangeAspect="1"/>
          </p:cNvPicPr>
          <p:nvPr/>
        </p:nvPicPr>
        <p:blipFill>
          <a:blip r:embed="rId2"/>
          <a:srcRect l="26369" t="21761" r="28709" b="18143"/>
          <a:stretch>
            <a:fillRect/>
          </a:stretch>
        </p:blipFill>
        <p:spPr bwMode="auto">
          <a:xfrm>
            <a:off x="214313" y="1714500"/>
            <a:ext cx="3471862" cy="4000500"/>
          </a:xfrm>
          <a:prstGeom prst="rect">
            <a:avLst/>
          </a:prstGeom>
          <a:noFill/>
          <a:ln w="9525">
            <a:noFill/>
            <a:miter lim="800000"/>
            <a:headEnd/>
            <a:tailEnd/>
          </a:ln>
        </p:spPr>
      </p:pic>
      <p:cxnSp>
        <p:nvCxnSpPr>
          <p:cNvPr id="8" name="Conector de seta reta 7"/>
          <p:cNvCxnSpPr/>
          <p:nvPr/>
        </p:nvCxnSpPr>
        <p:spPr>
          <a:xfrm rot="10800000">
            <a:off x="1928813" y="4071938"/>
            <a:ext cx="2286000" cy="78581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Conector de seta reta 8"/>
          <p:cNvCxnSpPr/>
          <p:nvPr/>
        </p:nvCxnSpPr>
        <p:spPr>
          <a:xfrm rot="10800000">
            <a:off x="1223963" y="5081588"/>
            <a:ext cx="2919412" cy="77628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Conector de seta reta 10"/>
          <p:cNvCxnSpPr/>
          <p:nvPr/>
        </p:nvCxnSpPr>
        <p:spPr>
          <a:xfrm rot="10800000">
            <a:off x="2857500" y="3071813"/>
            <a:ext cx="1428750" cy="5715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Conector de seta reta 12"/>
          <p:cNvCxnSpPr/>
          <p:nvPr/>
        </p:nvCxnSpPr>
        <p:spPr>
          <a:xfrm rot="10800000">
            <a:off x="2071688" y="4071938"/>
            <a:ext cx="2071687" cy="35718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Conector de seta reta 16"/>
          <p:cNvCxnSpPr/>
          <p:nvPr/>
        </p:nvCxnSpPr>
        <p:spPr>
          <a:xfrm rot="10800000">
            <a:off x="2714625" y="3643313"/>
            <a:ext cx="1571625" cy="42862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Conector de seta reta 19"/>
          <p:cNvCxnSpPr/>
          <p:nvPr/>
        </p:nvCxnSpPr>
        <p:spPr>
          <a:xfrm rot="10800000" flipV="1">
            <a:off x="3286125" y="2714625"/>
            <a:ext cx="928688" cy="714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Conector reto 22"/>
          <p:cNvCxnSpPr/>
          <p:nvPr/>
        </p:nvCxnSpPr>
        <p:spPr>
          <a:xfrm rot="5400000">
            <a:off x="3749675" y="2606675"/>
            <a:ext cx="928688" cy="15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2" descr="0819954"/>
          <p:cNvPicPr>
            <a:picLocks noChangeAspect="1" noChangeArrowheads="1"/>
          </p:cNvPicPr>
          <p:nvPr/>
        </p:nvPicPr>
        <p:blipFill>
          <a:blip r:embed="rId3"/>
          <a:srcRect/>
          <a:stretch>
            <a:fillRect/>
          </a:stretch>
        </p:blipFill>
        <p:spPr bwMode="auto">
          <a:xfrm>
            <a:off x="357158" y="2214554"/>
            <a:ext cx="2178834" cy="1452556"/>
          </a:xfrm>
          <a:prstGeom prst="rect">
            <a:avLst/>
          </a:prstGeom>
          <a:noFill/>
          <a:ln w="9525">
            <a:noFill/>
            <a:miter lim="800000"/>
            <a:headEnd/>
            <a:tailEnd/>
          </a:ln>
        </p:spPr>
      </p:pic>
      <p:sp>
        <p:nvSpPr>
          <p:cNvPr id="14" name="Título 1"/>
          <p:cNvSpPr txBox="1">
            <a:spLocks/>
          </p:cNvSpPr>
          <p:nvPr/>
        </p:nvSpPr>
        <p:spPr>
          <a:xfrm>
            <a:off x="285720" y="142852"/>
            <a:ext cx="8501122" cy="785818"/>
          </a:xfrm>
          <a:prstGeom prst="rect">
            <a:avLst/>
          </a:prstGeom>
        </p:spPr>
        <p:txBody>
          <a:bodyPr lIns="45720" tIns="0" rIns="45720" bIns="0" anchor="b">
            <a:scene3d>
              <a:camera prst="orthographicFront"/>
              <a:lightRig rig="soft" dir="t">
                <a:rot lat="0" lon="0" rev="17220000"/>
              </a:lightRig>
            </a:scene3d>
            <a:sp3d prstMaterial="softEdge">
              <a:bevelT w="38100" h="38100"/>
            </a:sp3d>
          </a:bodyPr>
          <a:lstStyle/>
          <a:p>
            <a:pPr eaLnBrk="0" hangingPunct="0">
              <a:defRPr/>
            </a:pPr>
            <a:r>
              <a:rPr lang="en-US" sz="2400" b="1" dirty="0">
                <a:ln w="6350">
                  <a:noFill/>
                </a:ln>
                <a:solidFill>
                  <a:srgbClr val="FF0000"/>
                </a:solidFill>
                <a:latin typeface="Arial Narrow" pitchFamily="34" charset="0"/>
                <a:ea typeface="+mj-ea"/>
                <a:cs typeface="+mj-cs"/>
              </a:rPr>
              <a:t>Anomalous 2008 Winter-time Penguins </a:t>
            </a:r>
            <a:r>
              <a:rPr lang="en-US" sz="2400" b="1" dirty="0" smtClean="0">
                <a:ln w="6350">
                  <a:noFill/>
                </a:ln>
                <a:solidFill>
                  <a:srgbClr val="FF0000"/>
                </a:solidFill>
                <a:latin typeface="Arial Narrow" pitchFamily="34" charset="0"/>
                <a:ea typeface="+mj-ea"/>
                <a:cs typeface="+mj-cs"/>
              </a:rPr>
              <a:t>Travel Towards </a:t>
            </a:r>
            <a:r>
              <a:rPr lang="en-US" sz="2400" b="1" dirty="0">
                <a:ln w="6350">
                  <a:noFill/>
                </a:ln>
                <a:solidFill>
                  <a:srgbClr val="FF0000"/>
                </a:solidFill>
                <a:latin typeface="Arial Narrow" pitchFamily="34" charset="0"/>
                <a:ea typeface="+mj-ea"/>
                <a:cs typeface="+mj-cs"/>
              </a:rPr>
              <a:t>Tropical South </a:t>
            </a:r>
            <a:r>
              <a:rPr lang="en-US" sz="2400" b="1" dirty="0" smtClean="0">
                <a:ln w="6350">
                  <a:noFill/>
                </a:ln>
                <a:solidFill>
                  <a:srgbClr val="FF0000"/>
                </a:solidFill>
                <a:latin typeface="Arial Narrow" pitchFamily="34" charset="0"/>
                <a:ea typeface="+mj-ea"/>
                <a:cs typeface="+mj-cs"/>
              </a:rPr>
              <a:t>Atlantic</a:t>
            </a:r>
            <a:endParaRPr lang="en-US" sz="2400" b="1" dirty="0">
              <a:ln w="6350">
                <a:noFill/>
              </a:ln>
              <a:latin typeface="Arial Narrow" pitchFamily="34"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285720" y="142852"/>
            <a:ext cx="8429684" cy="1000132"/>
          </a:xfrm>
          <a:prstGeom prst="rect">
            <a:avLst/>
          </a:prstGeom>
        </p:spPr>
        <p:txBody>
          <a:bodyPr lIns="45720" tIns="0" rIns="45720" bIns="0" anchor="b">
            <a:scene3d>
              <a:camera prst="orthographicFront"/>
              <a:lightRig rig="soft" dir="t">
                <a:rot lat="0" lon="0" rev="17220000"/>
              </a:lightRig>
            </a:scene3d>
            <a:sp3d prstMaterial="softEdge">
              <a:bevelT w="38100" h="38100"/>
            </a:sp3d>
          </a:bodyPr>
          <a:lstStyle/>
          <a:p>
            <a:pPr eaLnBrk="0" hangingPunct="0">
              <a:defRPr/>
            </a:pPr>
            <a:endParaRPr lang="pt-BR" sz="2000" b="1" dirty="0">
              <a:ln w="6350">
                <a:noFill/>
              </a:ln>
              <a:solidFill>
                <a:srgbClr val="FF0000"/>
              </a:solidFill>
              <a:latin typeface="Times New Roman" pitchFamily="18" charset="0"/>
              <a:ea typeface="+mj-ea"/>
              <a:cs typeface="Times New Roman" pitchFamily="18" charset="0"/>
            </a:endParaRPr>
          </a:p>
          <a:p>
            <a:pPr eaLnBrk="0" hangingPunct="0">
              <a:defRPr/>
            </a:pPr>
            <a:endParaRPr lang="pt-BR" sz="2000" b="1" dirty="0">
              <a:ln w="6350">
                <a:noFill/>
              </a:ln>
              <a:solidFill>
                <a:srgbClr val="00CC00"/>
              </a:solidFill>
              <a:latin typeface="Times New Roman" pitchFamily="18" charset="0"/>
              <a:ea typeface="+mj-ea"/>
              <a:cs typeface="Times New Roman" pitchFamily="18" charset="0"/>
            </a:endParaRPr>
          </a:p>
          <a:p>
            <a:pPr eaLnBrk="0" hangingPunct="0">
              <a:defRPr/>
            </a:pPr>
            <a:r>
              <a:rPr lang="en-US" sz="2000" b="1" dirty="0">
                <a:ln w="6350">
                  <a:noFill/>
                </a:ln>
                <a:solidFill>
                  <a:schemeClr val="tx2">
                    <a:lumMod val="75000"/>
                  </a:schemeClr>
                </a:solidFill>
                <a:latin typeface="Times New Roman" pitchFamily="18" charset="0"/>
                <a:ea typeface="+mj-ea"/>
                <a:cs typeface="Times New Roman" pitchFamily="18" charset="0"/>
              </a:rPr>
              <a:t>SST </a:t>
            </a:r>
            <a:r>
              <a:rPr lang="en-US" sz="2000" b="1" dirty="0" smtClean="0">
                <a:ln w="6350">
                  <a:noFill/>
                </a:ln>
                <a:solidFill>
                  <a:schemeClr val="tx2">
                    <a:lumMod val="75000"/>
                  </a:schemeClr>
                </a:solidFill>
                <a:latin typeface="Times New Roman" pitchFamily="18" charset="0"/>
                <a:ea typeface="+mj-ea"/>
                <a:cs typeface="Times New Roman" pitchFamily="18" charset="0"/>
              </a:rPr>
              <a:t> cold anomalies were identified to move northward along </a:t>
            </a:r>
            <a:r>
              <a:rPr lang="en-US" sz="2000" b="1" dirty="0" err="1" smtClean="0">
                <a:ln w="6350">
                  <a:noFill/>
                </a:ln>
                <a:solidFill>
                  <a:schemeClr val="tx2">
                    <a:lumMod val="75000"/>
                  </a:schemeClr>
                </a:solidFill>
                <a:latin typeface="Times New Roman" pitchFamily="18" charset="0"/>
                <a:ea typeface="+mj-ea"/>
                <a:cs typeface="Times New Roman" pitchFamily="18" charset="0"/>
              </a:rPr>
              <a:t>Brazlian</a:t>
            </a:r>
            <a:r>
              <a:rPr lang="en-US" sz="2000" b="1" dirty="0" smtClean="0">
                <a:ln w="6350">
                  <a:noFill/>
                </a:ln>
                <a:solidFill>
                  <a:schemeClr val="tx2">
                    <a:lumMod val="75000"/>
                  </a:schemeClr>
                </a:solidFill>
                <a:latin typeface="Times New Roman" pitchFamily="18" charset="0"/>
                <a:ea typeface="+mj-ea"/>
                <a:cs typeface="Times New Roman" pitchFamily="18" charset="0"/>
              </a:rPr>
              <a:t> shore from April to July 2008. Cooler </a:t>
            </a:r>
            <a:r>
              <a:rPr lang="en-US" sz="2000" b="1" dirty="0">
                <a:ln w="6350">
                  <a:noFill/>
                </a:ln>
                <a:solidFill>
                  <a:schemeClr val="tx2">
                    <a:lumMod val="75000"/>
                  </a:schemeClr>
                </a:solidFill>
                <a:latin typeface="Times New Roman" pitchFamily="18" charset="0"/>
                <a:ea typeface="+mj-ea"/>
                <a:cs typeface="Times New Roman" pitchFamily="18" charset="0"/>
              </a:rPr>
              <a:t>areas were located near the coast of </a:t>
            </a:r>
            <a:r>
              <a:rPr lang="en-US" sz="2000" b="1" dirty="0" err="1">
                <a:ln w="6350">
                  <a:noFill/>
                </a:ln>
                <a:solidFill>
                  <a:schemeClr val="tx2">
                    <a:lumMod val="75000"/>
                  </a:schemeClr>
                </a:solidFill>
                <a:latin typeface="Times New Roman" pitchFamily="18" charset="0"/>
                <a:ea typeface="+mj-ea"/>
                <a:cs typeface="Times New Roman" pitchFamily="18" charset="0"/>
              </a:rPr>
              <a:t>Espirito</a:t>
            </a:r>
            <a:r>
              <a:rPr lang="en-US" sz="2000" b="1" dirty="0">
                <a:ln w="6350">
                  <a:noFill/>
                </a:ln>
                <a:solidFill>
                  <a:schemeClr val="tx2">
                    <a:lumMod val="75000"/>
                  </a:schemeClr>
                </a:solidFill>
                <a:latin typeface="Times New Roman" pitchFamily="18" charset="0"/>
                <a:ea typeface="+mj-ea"/>
                <a:cs typeface="Times New Roman" pitchFamily="18" charset="0"/>
              </a:rPr>
              <a:t> Santo, Bahia, and the northeast </a:t>
            </a:r>
            <a:r>
              <a:rPr lang="en-US" sz="2000" b="1" dirty="0" smtClean="0">
                <a:ln w="6350">
                  <a:noFill/>
                </a:ln>
                <a:solidFill>
                  <a:schemeClr val="tx2">
                    <a:lumMod val="75000"/>
                  </a:schemeClr>
                </a:solidFill>
                <a:latin typeface="Times New Roman" pitchFamily="18" charset="0"/>
                <a:ea typeface="+mj-ea"/>
                <a:cs typeface="Times New Roman" pitchFamily="18" charset="0"/>
              </a:rPr>
              <a:t>states in July 2008.</a:t>
            </a:r>
            <a:endParaRPr lang="en-US" sz="2000" b="1" dirty="0">
              <a:ln w="6350">
                <a:noFill/>
              </a:ln>
              <a:solidFill>
                <a:schemeClr val="tx2">
                  <a:lumMod val="75000"/>
                </a:schemeClr>
              </a:solidFill>
              <a:latin typeface="Times New Roman" pitchFamily="18" charset="0"/>
              <a:ea typeface="+mj-ea"/>
              <a:cs typeface="Times New Roman" pitchFamily="18" charset="0"/>
            </a:endParaRPr>
          </a:p>
        </p:txBody>
      </p:sp>
      <p:pic>
        <p:nvPicPr>
          <p:cNvPr id="26627" name="Imagem 3" descr="anjuly1.gif"/>
          <p:cNvPicPr>
            <a:picLocks noChangeAspect="1"/>
          </p:cNvPicPr>
          <p:nvPr/>
        </p:nvPicPr>
        <p:blipFill>
          <a:blip r:embed="rId2"/>
          <a:srcRect/>
          <a:stretch>
            <a:fillRect/>
          </a:stretch>
        </p:blipFill>
        <p:spPr bwMode="auto">
          <a:xfrm>
            <a:off x="785813" y="1143000"/>
            <a:ext cx="7620000" cy="5715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Imagem 3" descr="hycom_uv153_2008.tif"/>
          <p:cNvPicPr>
            <a:picLocks noChangeAspect="1"/>
          </p:cNvPicPr>
          <p:nvPr/>
        </p:nvPicPr>
        <p:blipFill>
          <a:blip r:embed="rId2"/>
          <a:srcRect/>
          <a:stretch>
            <a:fillRect/>
          </a:stretch>
        </p:blipFill>
        <p:spPr bwMode="auto">
          <a:xfrm>
            <a:off x="785813" y="557213"/>
            <a:ext cx="7315200" cy="6300787"/>
          </a:xfrm>
          <a:prstGeom prst="rect">
            <a:avLst/>
          </a:prstGeom>
          <a:noFill/>
          <a:ln w="9525">
            <a:noFill/>
            <a:miter lim="800000"/>
            <a:headEnd/>
            <a:tailEnd/>
          </a:ln>
        </p:spPr>
      </p:pic>
      <p:sp>
        <p:nvSpPr>
          <p:cNvPr id="6" name="Título 1"/>
          <p:cNvSpPr txBox="1">
            <a:spLocks/>
          </p:cNvSpPr>
          <p:nvPr/>
        </p:nvSpPr>
        <p:spPr>
          <a:xfrm>
            <a:off x="1214414" y="285728"/>
            <a:ext cx="4786346" cy="1071570"/>
          </a:xfrm>
          <a:prstGeom prst="rect">
            <a:avLst/>
          </a:prstGeom>
        </p:spPr>
        <p:txBody>
          <a:bodyPr lIns="45720" tIns="0" rIns="45720" bIns="0" anchor="b">
            <a:scene3d>
              <a:camera prst="orthographicFront"/>
              <a:lightRig rig="soft" dir="t">
                <a:rot lat="0" lon="0" rev="17220000"/>
              </a:lightRig>
            </a:scene3d>
            <a:sp3d prstMaterial="softEdge">
              <a:bevelT w="38100" h="38100"/>
            </a:sp3d>
          </a:bodyPr>
          <a:lstStyle/>
          <a:p>
            <a:pPr eaLnBrk="0" hangingPunct="0">
              <a:defRPr/>
            </a:pPr>
            <a:endParaRPr lang="pt-BR" sz="2400" b="1" dirty="0">
              <a:ln w="6350">
                <a:noFill/>
              </a:ln>
              <a:solidFill>
                <a:srgbClr val="FF0000"/>
              </a:solidFill>
              <a:latin typeface="Arial Narrow" pitchFamily="34" charset="0"/>
              <a:ea typeface="+mj-ea"/>
              <a:cs typeface="+mj-cs"/>
            </a:endParaRPr>
          </a:p>
          <a:p>
            <a:pPr eaLnBrk="0" hangingPunct="0">
              <a:defRPr/>
            </a:pPr>
            <a:endParaRPr lang="pt-BR" sz="2400" b="1" dirty="0">
              <a:ln w="6350">
                <a:noFill/>
              </a:ln>
              <a:solidFill>
                <a:srgbClr val="00CC00"/>
              </a:solidFill>
              <a:latin typeface="Arial Narrow" pitchFamily="34" charset="0"/>
              <a:ea typeface="+mj-ea"/>
              <a:cs typeface="+mj-cs"/>
            </a:endParaRPr>
          </a:p>
          <a:p>
            <a:pPr eaLnBrk="0" hangingPunct="0">
              <a:defRPr/>
            </a:pPr>
            <a:r>
              <a:rPr lang="en-US" sz="2400" b="1" dirty="0">
                <a:ln w="6350">
                  <a:noFill/>
                </a:ln>
                <a:solidFill>
                  <a:schemeClr val="tx2">
                    <a:lumMod val="75000"/>
                  </a:schemeClr>
                </a:solidFill>
                <a:latin typeface="Arial Narrow" pitchFamily="34" charset="0"/>
                <a:ea typeface="+mj-ea"/>
                <a:cs typeface="+mj-cs"/>
              </a:rPr>
              <a:t>HYCOM 1/12 grid</a:t>
            </a:r>
          </a:p>
          <a:p>
            <a:pPr eaLnBrk="0" hangingPunct="0">
              <a:defRPr/>
            </a:pPr>
            <a:endParaRPr lang="pt-BR" sz="2400" b="1" dirty="0">
              <a:ln w="6350">
                <a:noFill/>
              </a:ln>
              <a:solidFill>
                <a:schemeClr val="tx2">
                  <a:lumMod val="75000"/>
                </a:schemeClr>
              </a:solidFill>
              <a:latin typeface="Arial Narrow" pitchFamily="34"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srcRect/>
          <a:stretch>
            <a:fillRect/>
          </a:stretch>
        </p:blipFill>
        <p:spPr bwMode="auto">
          <a:xfrm>
            <a:off x="214313" y="415948"/>
            <a:ext cx="8505825" cy="6299200"/>
          </a:xfrm>
          <a:prstGeom prst="rect">
            <a:avLst/>
          </a:prstGeom>
          <a:noFill/>
          <a:ln w="9525">
            <a:noFill/>
            <a:miter lim="800000"/>
            <a:headEnd/>
            <a:tailEnd/>
          </a:ln>
        </p:spPr>
      </p:pic>
      <p:sp>
        <p:nvSpPr>
          <p:cNvPr id="3" name="TextBox 2"/>
          <p:cNvSpPr txBox="1"/>
          <p:nvPr/>
        </p:nvSpPr>
        <p:spPr>
          <a:xfrm>
            <a:off x="2204181" y="142852"/>
            <a:ext cx="6723315" cy="461665"/>
          </a:xfrm>
          <a:prstGeom prst="rect">
            <a:avLst/>
          </a:prstGeom>
          <a:noFill/>
        </p:spPr>
        <p:txBody>
          <a:bodyPr wrap="none" rtlCol="0">
            <a:spAutoFit/>
          </a:bodyPr>
          <a:lstStyle/>
          <a:p>
            <a:r>
              <a:rPr lang="pt-BR" sz="2400" b="1" dirty="0" smtClean="0">
                <a:solidFill>
                  <a:schemeClr val="accent6"/>
                </a:solidFill>
                <a:latin typeface="Times New Roman" pitchFamily="18" charset="0"/>
                <a:cs typeface="Times New Roman" pitchFamily="18" charset="0"/>
              </a:rPr>
              <a:t>New experiments with HYCOM </a:t>
            </a:r>
            <a:r>
              <a:rPr lang="pt-BR" sz="2400" i="1" dirty="0" smtClean="0">
                <a:solidFill>
                  <a:schemeClr val="accent6"/>
                </a:solidFill>
                <a:latin typeface="Times New Roman" pitchFamily="18" charset="0"/>
                <a:cs typeface="Times New Roman" pitchFamily="18" charset="0"/>
              </a:rPr>
              <a:t>(E. Campos et al.)</a:t>
            </a:r>
            <a:endParaRPr lang="pt-BR" sz="2400" b="1" dirty="0">
              <a:solidFill>
                <a:schemeClr val="accent6"/>
              </a:solidFill>
              <a:latin typeface="Times New Roman" pitchFamily="18" charset="0"/>
              <a:cs typeface="Times New Roman"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srcRect/>
          <a:stretch>
            <a:fillRect/>
          </a:stretch>
        </p:blipFill>
        <p:spPr bwMode="auto">
          <a:xfrm>
            <a:off x="357188" y="214313"/>
            <a:ext cx="8537575" cy="6408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srcRect/>
          <a:stretch>
            <a:fillRect/>
          </a:stretch>
        </p:blipFill>
        <p:spPr bwMode="auto">
          <a:xfrm>
            <a:off x="5929313" y="2138378"/>
            <a:ext cx="3013075" cy="3505200"/>
          </a:xfrm>
          <a:prstGeom prst="rect">
            <a:avLst/>
          </a:prstGeom>
          <a:noFill/>
          <a:ln w="9525">
            <a:noFill/>
            <a:miter lim="800000"/>
            <a:headEnd/>
            <a:tailEnd/>
          </a:ln>
        </p:spPr>
      </p:pic>
      <p:pic>
        <p:nvPicPr>
          <p:cNvPr id="35843" name="Picture 2"/>
          <p:cNvPicPr>
            <a:picLocks noChangeAspect="1" noChangeArrowheads="1"/>
          </p:cNvPicPr>
          <p:nvPr/>
        </p:nvPicPr>
        <p:blipFill>
          <a:blip r:embed="rId3"/>
          <a:srcRect/>
          <a:stretch>
            <a:fillRect/>
          </a:stretch>
        </p:blipFill>
        <p:spPr bwMode="auto">
          <a:xfrm>
            <a:off x="342900" y="1790717"/>
            <a:ext cx="5514975" cy="4138613"/>
          </a:xfrm>
          <a:prstGeom prst="rect">
            <a:avLst/>
          </a:prstGeom>
          <a:noFill/>
          <a:ln w="9525">
            <a:noFill/>
            <a:miter lim="800000"/>
            <a:headEnd/>
            <a:tailEnd/>
          </a:ln>
        </p:spPr>
      </p:pic>
      <p:sp>
        <p:nvSpPr>
          <p:cNvPr id="4" name="TextBox 3"/>
          <p:cNvSpPr txBox="1"/>
          <p:nvPr/>
        </p:nvSpPr>
        <p:spPr>
          <a:xfrm>
            <a:off x="428596" y="214290"/>
            <a:ext cx="8001056" cy="1200329"/>
          </a:xfrm>
          <a:prstGeom prst="rect">
            <a:avLst/>
          </a:prstGeom>
          <a:noFill/>
        </p:spPr>
        <p:txBody>
          <a:bodyPr wrap="square" rtlCol="0">
            <a:spAutoFit/>
          </a:bodyPr>
          <a:lstStyle/>
          <a:p>
            <a:r>
              <a:rPr lang="pt-BR" sz="2400" b="1" dirty="0" smtClean="0">
                <a:solidFill>
                  <a:schemeClr val="accent6"/>
                </a:solidFill>
                <a:latin typeface="Times New Roman" pitchFamily="18" charset="0"/>
                <a:cs typeface="Times New Roman" pitchFamily="18" charset="0"/>
              </a:rPr>
              <a:t>A Numerical Study of the Influence of the Amazon River Plume in the Dynamics of the Western Equatotial Atlantic </a:t>
            </a:r>
            <a:r>
              <a:rPr lang="pt-BR" sz="2400" i="1" dirty="0" smtClean="0">
                <a:solidFill>
                  <a:schemeClr val="accent6"/>
                </a:solidFill>
                <a:latin typeface="Times New Roman" pitchFamily="18" charset="0"/>
                <a:cs typeface="Times New Roman" pitchFamily="18" charset="0"/>
              </a:rPr>
              <a:t>(G. Ruggiero &amp; I. Soares)</a:t>
            </a:r>
            <a:endParaRPr lang="pt-BR" sz="2400" i="1" dirty="0">
              <a:solidFill>
                <a:schemeClr val="accent6"/>
              </a:solidFill>
              <a:latin typeface="Times New Roman" pitchFamily="18" charset="0"/>
              <a:cs typeface="Times New Roman"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srcRect/>
          <a:stretch>
            <a:fillRect/>
          </a:stretch>
        </p:blipFill>
        <p:spPr bwMode="auto">
          <a:xfrm>
            <a:off x="142875" y="585788"/>
            <a:ext cx="8715375" cy="6272212"/>
          </a:xfrm>
          <a:prstGeom prst="rect">
            <a:avLst/>
          </a:prstGeom>
          <a:noFill/>
          <a:ln w="9525">
            <a:noFill/>
            <a:miter lim="800000"/>
            <a:headEnd/>
            <a:tailEnd/>
          </a:ln>
        </p:spPr>
      </p:pic>
      <p:sp>
        <p:nvSpPr>
          <p:cNvPr id="3" name="TextBox 2"/>
          <p:cNvSpPr txBox="1"/>
          <p:nvPr/>
        </p:nvSpPr>
        <p:spPr>
          <a:xfrm>
            <a:off x="3714750" y="71438"/>
            <a:ext cx="1758950" cy="523875"/>
          </a:xfrm>
          <a:prstGeom prst="rect">
            <a:avLst/>
          </a:prstGeom>
          <a:noFill/>
        </p:spPr>
        <p:txBody>
          <a:bodyPr wrap="none">
            <a:spAutoFit/>
          </a:bodyPr>
          <a:lstStyle/>
          <a:p>
            <a:pPr>
              <a:defRPr/>
            </a:pPr>
            <a:r>
              <a:rPr lang="pt-BR" sz="2800" b="1" dirty="0">
                <a:solidFill>
                  <a:schemeClr val="accent6"/>
                </a:solidFill>
                <a:latin typeface="Times New Roman" pitchFamily="18" charset="0"/>
                <a:cs typeface="Times New Roman" pitchFamily="18" charset="0"/>
              </a:rPr>
              <a:t>NE Winds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srcRect/>
          <a:stretch>
            <a:fillRect/>
          </a:stretch>
        </p:blipFill>
        <p:spPr bwMode="auto">
          <a:xfrm>
            <a:off x="142875" y="615950"/>
            <a:ext cx="8858250" cy="6294438"/>
          </a:xfrm>
          <a:prstGeom prst="rect">
            <a:avLst/>
          </a:prstGeom>
          <a:noFill/>
          <a:ln w="9525">
            <a:noFill/>
            <a:miter lim="800000"/>
            <a:headEnd/>
            <a:tailEnd/>
          </a:ln>
        </p:spPr>
      </p:pic>
      <p:sp>
        <p:nvSpPr>
          <p:cNvPr id="3" name="TextBox 2"/>
          <p:cNvSpPr txBox="1"/>
          <p:nvPr/>
        </p:nvSpPr>
        <p:spPr>
          <a:xfrm>
            <a:off x="3714750" y="71438"/>
            <a:ext cx="1698625" cy="523875"/>
          </a:xfrm>
          <a:prstGeom prst="rect">
            <a:avLst/>
          </a:prstGeom>
          <a:noFill/>
        </p:spPr>
        <p:txBody>
          <a:bodyPr wrap="none">
            <a:spAutoFit/>
          </a:bodyPr>
          <a:lstStyle/>
          <a:p>
            <a:pPr>
              <a:defRPr/>
            </a:pPr>
            <a:r>
              <a:rPr lang="pt-BR" sz="2800" b="1" dirty="0">
                <a:solidFill>
                  <a:schemeClr val="accent6"/>
                </a:solidFill>
                <a:latin typeface="Times New Roman" pitchFamily="18" charset="0"/>
                <a:cs typeface="Times New Roman" pitchFamily="18" charset="0"/>
              </a:rPr>
              <a:t>SE Winds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defRPr/>
            </a:pPr>
            <a:r>
              <a:rPr lang="pt-BR" sz="2400" b="1" dirty="0" smtClean="0">
                <a:solidFill>
                  <a:schemeClr val="accent6"/>
                </a:solidFill>
                <a:latin typeface="Times New Roman" pitchFamily="18" charset="0"/>
                <a:cs typeface="Times New Roman" pitchFamily="18" charset="0"/>
              </a:rPr>
              <a:t>Next Steps</a:t>
            </a:r>
            <a:endParaRPr lang="pt-BR" sz="2400" b="1" dirty="0">
              <a:solidFill>
                <a:schemeClr val="accent6"/>
              </a:solidFill>
              <a:latin typeface="Times New Roman" pitchFamily="18" charset="0"/>
              <a:cs typeface="Times New Roman" pitchFamily="18" charset="0"/>
            </a:endParaRPr>
          </a:p>
        </p:txBody>
      </p:sp>
      <p:sp>
        <p:nvSpPr>
          <p:cNvPr id="38915" name="Content Placeholder 2"/>
          <p:cNvSpPr>
            <a:spLocks noGrp="1"/>
          </p:cNvSpPr>
          <p:nvPr>
            <p:ph idx="1"/>
          </p:nvPr>
        </p:nvSpPr>
        <p:spPr/>
        <p:txBody>
          <a:bodyPr/>
          <a:lstStyle/>
          <a:p>
            <a:r>
              <a:rPr lang="pt-BR" sz="2400" dirty="0" smtClean="0">
                <a:latin typeface="Times New Roman" pitchFamily="18" charset="0"/>
                <a:cs typeface="Times New Roman" pitchFamily="18" charset="0"/>
              </a:rPr>
              <a:t>Implement an automatic data quality control system</a:t>
            </a:r>
          </a:p>
          <a:p>
            <a:r>
              <a:rPr lang="pt-BR" sz="2400" dirty="0" smtClean="0">
                <a:latin typeface="Times New Roman" pitchFamily="18" charset="0"/>
                <a:cs typeface="Times New Roman" pitchFamily="18" charset="0"/>
              </a:rPr>
              <a:t>Implement the Extended Kalman Filter in the pre-operational forcast system</a:t>
            </a:r>
          </a:p>
          <a:p>
            <a:r>
              <a:rPr lang="pt-BR" sz="2400" dirty="0" smtClean="0">
                <a:latin typeface="Times New Roman" pitchFamily="18" charset="0"/>
                <a:cs typeface="Times New Roman" pitchFamily="18" charset="0"/>
              </a:rPr>
              <a:t>Validate the forecasts taking the RMS w.r.t. observations (and independent data not used in the assimilation)</a:t>
            </a:r>
          </a:p>
          <a:p>
            <a:r>
              <a:rPr lang="pt-BR" sz="2400" dirty="0" smtClean="0">
                <a:latin typeface="Times New Roman" pitchFamily="18" charset="0"/>
                <a:cs typeface="Times New Roman" pitchFamily="18" charset="0"/>
              </a:rPr>
              <a:t>Do experiments to look for a better model configuration including new domains, resolutions and lateral boundary conditions</a:t>
            </a:r>
          </a:p>
          <a:p>
            <a:r>
              <a:rPr lang="pt-BR" sz="2400" dirty="0" smtClean="0">
                <a:latin typeface="Times New Roman" pitchFamily="18" charset="0"/>
                <a:cs typeface="Times New Roman" pitchFamily="18" charset="0"/>
              </a:rPr>
              <a:t>Investigate the physical processes associated with the Amazon and Tocantins rivers plume, the variability of the Brazil Malvinas Confluence</a:t>
            </a:r>
            <a:r>
              <a:rPr lang="pt-BR" sz="2400" smtClean="0">
                <a:latin typeface="Times New Roman" pitchFamily="18" charset="0"/>
                <a:cs typeface="Times New Roman" pitchFamily="18" charset="0"/>
              </a:rPr>
              <a:t>, the bifurcation of the SEC, ......</a:t>
            </a:r>
            <a:endParaRPr lang="pt-BR" sz="2400" dirty="0" smtClean="0">
              <a:latin typeface="Times New Roman" pitchFamily="18" charset="0"/>
              <a:cs typeface="Times New Roman"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defRPr/>
            </a:pPr>
            <a:r>
              <a:rPr lang="pt-BR" sz="2400" b="1" dirty="0" smtClean="0">
                <a:solidFill>
                  <a:schemeClr val="accent6"/>
                </a:solidFill>
                <a:latin typeface="Times New Roman" pitchFamily="18" charset="0"/>
                <a:cs typeface="Times New Roman" pitchFamily="18" charset="0"/>
              </a:rPr>
              <a:t>REMO Goals</a:t>
            </a:r>
            <a:endParaRPr lang="pt-BR" sz="2400" b="1" dirty="0">
              <a:solidFill>
                <a:schemeClr val="accent6"/>
              </a:solidFill>
              <a:latin typeface="Times New Roman" pitchFamily="18" charset="0"/>
              <a:cs typeface="Times New Roman" pitchFamily="18" charset="0"/>
            </a:endParaRPr>
          </a:p>
        </p:txBody>
      </p:sp>
      <p:sp>
        <p:nvSpPr>
          <p:cNvPr id="10243" name="Content Placeholder 2"/>
          <p:cNvSpPr>
            <a:spLocks noGrp="1"/>
          </p:cNvSpPr>
          <p:nvPr>
            <p:ph idx="1"/>
          </p:nvPr>
        </p:nvSpPr>
        <p:spPr/>
        <p:txBody>
          <a:bodyPr/>
          <a:lstStyle/>
          <a:p>
            <a:r>
              <a:rPr lang="pt-BR" sz="2000" dirty="0" smtClean="0">
                <a:latin typeface="Times New Roman" pitchFamily="18" charset="0"/>
                <a:cs typeface="Times New Roman" pitchFamily="18" charset="0"/>
              </a:rPr>
              <a:t>To do research in physical oceanography over the Tropical and South Atlantic with emphasis in the region along the Brazilian shore</a:t>
            </a:r>
          </a:p>
          <a:p>
            <a:r>
              <a:rPr lang="pt-BR" sz="2000" dirty="0" smtClean="0">
                <a:latin typeface="Times New Roman" pitchFamily="18" charset="0"/>
                <a:cs typeface="Times New Roman" pitchFamily="18" charset="0"/>
              </a:rPr>
              <a:t>Develop technology in ocean modeling, data assimilation, forecasting and observation</a:t>
            </a:r>
          </a:p>
          <a:p>
            <a:r>
              <a:rPr lang="pt-BR" sz="2000" dirty="0" smtClean="0">
                <a:latin typeface="Times New Roman" pitchFamily="18" charset="0"/>
                <a:cs typeface="Times New Roman" pitchFamily="18" charset="0"/>
              </a:rPr>
              <a:t>Implement an operational numerical ocean forecast system for the regions of interest with ROMS, POM and HYCOM in the Brazilian Navy – Directorate of Hydrography and Navigation (DHN)</a:t>
            </a:r>
          </a:p>
          <a:p>
            <a:r>
              <a:rPr lang="pt-BR" sz="2000" dirty="0" smtClean="0">
                <a:latin typeface="Times New Roman" pitchFamily="18" charset="0"/>
                <a:cs typeface="Times New Roman" pitchFamily="18" charset="0"/>
              </a:rPr>
              <a:t>Support off-shore oil production by Petrobras, navigation, environmental monitoring, military activities, etc.</a:t>
            </a:r>
          </a:p>
          <a:p>
            <a:r>
              <a:rPr lang="pt-BR" sz="2000" dirty="0" smtClean="0">
                <a:latin typeface="Times New Roman" pitchFamily="18" charset="0"/>
                <a:cs typeface="Times New Roman" pitchFamily="18" charset="0"/>
              </a:rPr>
              <a:t>Support trainning and education </a:t>
            </a:r>
          </a:p>
          <a:p>
            <a:endParaRPr lang="pt-BR" sz="2000" dirty="0" smtClean="0">
              <a:latin typeface="Times New Roman" pitchFamily="18" charset="0"/>
              <a:cs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5"/>
          <p:cNvSpPr txBox="1">
            <a:spLocks noChangeArrowheads="1"/>
          </p:cNvSpPr>
          <p:nvPr/>
        </p:nvSpPr>
        <p:spPr bwMode="auto">
          <a:xfrm>
            <a:off x="4071938" y="428625"/>
            <a:ext cx="4071937" cy="1938338"/>
          </a:xfrm>
          <a:prstGeom prst="rect">
            <a:avLst/>
          </a:prstGeom>
          <a:noFill/>
          <a:ln w="9525">
            <a:noFill/>
            <a:miter lim="800000"/>
            <a:headEnd/>
            <a:tailEnd/>
          </a:ln>
        </p:spPr>
        <p:txBody>
          <a:bodyPr>
            <a:spAutoFit/>
          </a:bodyPr>
          <a:lstStyle/>
          <a:p>
            <a:pPr>
              <a:spcBef>
                <a:spcPct val="50000"/>
              </a:spcBef>
            </a:pPr>
            <a:r>
              <a:rPr lang="pt-BR" sz="2000" dirty="0">
                <a:latin typeface="Times New Roman" pitchFamily="18" charset="0"/>
                <a:cs typeface="Times New Roman" pitchFamily="18" charset="0"/>
              </a:rPr>
              <a:t>Cluster  Netuno in NCE/UFRJ 256 nodes with a total of 2048 Intel Xeon 2.66GHz processors and 4 TB of distribute memory in partneship with the Research Network in Applied </a:t>
            </a:r>
            <a:r>
              <a:rPr lang="pt-BR" sz="2000" dirty="0" smtClean="0">
                <a:latin typeface="Times New Roman" pitchFamily="18" charset="0"/>
                <a:cs typeface="Times New Roman" pitchFamily="18" charset="0"/>
              </a:rPr>
              <a:t>Geophysics.</a:t>
            </a:r>
            <a:endParaRPr lang="pt-BR" sz="2000" dirty="0">
              <a:latin typeface="Times New Roman" pitchFamily="18" charset="0"/>
              <a:cs typeface="Times New Roman" pitchFamily="18" charset="0"/>
            </a:endParaRPr>
          </a:p>
        </p:txBody>
      </p:sp>
      <p:sp>
        <p:nvSpPr>
          <p:cNvPr id="2052" name="Text Box 7"/>
          <p:cNvSpPr txBox="1">
            <a:spLocks noChangeArrowheads="1"/>
          </p:cNvSpPr>
          <p:nvPr/>
        </p:nvSpPr>
        <p:spPr bwMode="auto">
          <a:xfrm>
            <a:off x="6048375" y="5500688"/>
            <a:ext cx="3024188" cy="1016000"/>
          </a:xfrm>
          <a:prstGeom prst="rect">
            <a:avLst/>
          </a:prstGeom>
          <a:noFill/>
          <a:ln w="9525">
            <a:noFill/>
            <a:miter lim="800000"/>
            <a:headEnd/>
            <a:tailEnd/>
          </a:ln>
        </p:spPr>
        <p:txBody>
          <a:bodyPr>
            <a:spAutoFit/>
          </a:bodyPr>
          <a:lstStyle/>
          <a:p>
            <a:pPr>
              <a:spcBef>
                <a:spcPct val="50000"/>
              </a:spcBef>
            </a:pPr>
            <a:r>
              <a:rPr lang="pt-BR" sz="2000">
                <a:latin typeface="Times New Roman" pitchFamily="18" charset="0"/>
                <a:cs typeface="Times New Roman" pitchFamily="18" charset="0"/>
              </a:rPr>
              <a:t>Moored buoys developed in UFRJ and deployed by the Brazilian Navy (DHN)</a:t>
            </a:r>
          </a:p>
        </p:txBody>
      </p:sp>
      <p:pic>
        <p:nvPicPr>
          <p:cNvPr id="2053" name="Picture 9" descr="Petrobras 018"/>
          <p:cNvPicPr>
            <a:picLocks noChangeAspect="1" noChangeArrowheads="1"/>
          </p:cNvPicPr>
          <p:nvPr/>
        </p:nvPicPr>
        <p:blipFill>
          <a:blip r:embed="rId3"/>
          <a:srcRect/>
          <a:stretch>
            <a:fillRect/>
          </a:stretch>
        </p:blipFill>
        <p:spPr bwMode="auto">
          <a:xfrm>
            <a:off x="428625" y="465138"/>
            <a:ext cx="3382963" cy="2249487"/>
          </a:xfrm>
          <a:prstGeom prst="rect">
            <a:avLst/>
          </a:prstGeom>
          <a:noFill/>
          <a:ln w="9525">
            <a:noFill/>
            <a:miter lim="800000"/>
            <a:headEnd/>
            <a:tailEnd/>
          </a:ln>
        </p:spPr>
      </p:pic>
      <p:graphicFrame>
        <p:nvGraphicFramePr>
          <p:cNvPr id="2050" name="Object 13"/>
          <p:cNvGraphicFramePr>
            <a:graphicFrameLocks noChangeAspect="1"/>
          </p:cNvGraphicFramePr>
          <p:nvPr/>
        </p:nvGraphicFramePr>
        <p:xfrm>
          <a:off x="6361113" y="2109788"/>
          <a:ext cx="2425700" cy="3319462"/>
        </p:xfrm>
        <a:graphic>
          <a:graphicData uri="http://schemas.openxmlformats.org/presentationml/2006/ole">
            <p:oleObj spid="_x0000_s2050" name="Imagem de bitmap" r:id="rId4" imgW="2895238" imgH="3962953" progId="PBrush">
              <p:embed/>
            </p:oleObj>
          </a:graphicData>
        </a:graphic>
      </p:graphicFrame>
      <p:pic>
        <p:nvPicPr>
          <p:cNvPr id="2054" name="Picture 8"/>
          <p:cNvPicPr>
            <a:picLocks noChangeAspect="1" noChangeArrowheads="1"/>
          </p:cNvPicPr>
          <p:nvPr/>
        </p:nvPicPr>
        <p:blipFill>
          <a:blip r:embed="rId5"/>
          <a:srcRect/>
          <a:stretch>
            <a:fillRect/>
          </a:stretch>
        </p:blipFill>
        <p:spPr bwMode="auto">
          <a:xfrm>
            <a:off x="285750" y="2857500"/>
            <a:ext cx="2686050" cy="3095625"/>
          </a:xfrm>
          <a:prstGeom prst="rect">
            <a:avLst/>
          </a:prstGeom>
          <a:noFill/>
          <a:ln w="9525">
            <a:noFill/>
            <a:miter lim="800000"/>
            <a:headEnd/>
            <a:tailEnd/>
          </a:ln>
        </p:spPr>
      </p:pic>
      <p:sp>
        <p:nvSpPr>
          <p:cNvPr id="2055" name="Text Box 7"/>
          <p:cNvSpPr txBox="1">
            <a:spLocks noChangeArrowheads="1"/>
          </p:cNvSpPr>
          <p:nvPr/>
        </p:nvSpPr>
        <p:spPr bwMode="auto">
          <a:xfrm>
            <a:off x="2857500" y="3000372"/>
            <a:ext cx="3024188" cy="3631763"/>
          </a:xfrm>
          <a:prstGeom prst="rect">
            <a:avLst/>
          </a:prstGeom>
          <a:noFill/>
          <a:ln w="9525">
            <a:noFill/>
            <a:miter lim="800000"/>
            <a:headEnd/>
            <a:tailEnd/>
          </a:ln>
        </p:spPr>
        <p:txBody>
          <a:bodyPr>
            <a:spAutoFit/>
          </a:bodyPr>
          <a:lstStyle/>
          <a:p>
            <a:pPr>
              <a:spcBef>
                <a:spcPct val="50000"/>
              </a:spcBef>
            </a:pPr>
            <a:r>
              <a:rPr lang="pt-BR" sz="2000" dirty="0">
                <a:latin typeface="Times New Roman" pitchFamily="18" charset="0"/>
                <a:cs typeface="Times New Roman" pitchFamily="18" charset="0"/>
              </a:rPr>
              <a:t>Each </a:t>
            </a:r>
            <a:r>
              <a:rPr lang="pt-BR" sz="2000" dirty="0" smtClean="0">
                <a:latin typeface="Times New Roman" pitchFamily="18" charset="0"/>
                <a:cs typeface="Times New Roman" pitchFamily="18" charset="0"/>
              </a:rPr>
              <a:t>participating institution </a:t>
            </a:r>
            <a:r>
              <a:rPr lang="pt-BR" sz="2000" dirty="0">
                <a:latin typeface="Times New Roman" pitchFamily="18" charset="0"/>
                <a:cs typeface="Times New Roman" pitchFamily="18" charset="0"/>
              </a:rPr>
              <a:t>has its computational </a:t>
            </a:r>
            <a:r>
              <a:rPr lang="pt-BR" sz="2000" dirty="0" smtClean="0">
                <a:latin typeface="Times New Roman" pitchFamily="18" charset="0"/>
                <a:cs typeface="Times New Roman" pitchFamily="18" charset="0"/>
              </a:rPr>
              <a:t>facilities for REMO </a:t>
            </a:r>
            <a:r>
              <a:rPr lang="pt-BR" sz="2000" dirty="0">
                <a:latin typeface="Times New Roman" pitchFamily="18" charset="0"/>
                <a:cs typeface="Times New Roman" pitchFamily="18" charset="0"/>
              </a:rPr>
              <a:t>with about 40 processors.</a:t>
            </a:r>
          </a:p>
          <a:p>
            <a:pPr>
              <a:spcBef>
                <a:spcPct val="50000"/>
              </a:spcBef>
            </a:pPr>
            <a:r>
              <a:rPr lang="pt-BR" sz="2000" dirty="0">
                <a:latin typeface="Times New Roman" pitchFamily="18" charset="0"/>
                <a:cs typeface="Times New Roman" pitchFamily="18" charset="0"/>
              </a:rPr>
              <a:t>In UFBA, we have a SGI with 8 cores Intel Xeon Quad-core 3GHz 16 </a:t>
            </a:r>
            <a:r>
              <a:rPr lang="pt-BR" sz="2000" dirty="0" smtClean="0">
                <a:latin typeface="Times New Roman" pitchFamily="18" charset="0"/>
                <a:cs typeface="Times New Roman" pitchFamily="18" charset="0"/>
              </a:rPr>
              <a:t>GB RAM, 12 TB storage upgrading to 48 TB this month.</a:t>
            </a:r>
            <a:endParaRPr lang="pt-BR" sz="20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57158" y="1000670"/>
            <a:ext cx="4286280" cy="3170099"/>
          </a:xfrm>
          <a:prstGeom prst="rect">
            <a:avLst/>
          </a:prstGeom>
          <a:noFill/>
        </p:spPr>
        <p:txBody>
          <a:bodyPr wrap="square" rtlCol="0">
            <a:spAutoFit/>
          </a:bodyPr>
          <a:lstStyle/>
          <a:p>
            <a:pPr>
              <a:buFont typeface="Wingdings" pitchFamily="2" charset="2"/>
              <a:buChar char="§"/>
            </a:pPr>
            <a:r>
              <a:rPr lang="pt-BR" sz="2000" dirty="0" smtClean="0">
                <a:latin typeface="Times New Roman" pitchFamily="18" charset="0"/>
                <a:cs typeface="Times New Roman" pitchFamily="18" charset="0"/>
              </a:rPr>
              <a:t>   30 year spin-up run (1/3</a:t>
            </a:r>
            <a:r>
              <a:rPr lang="pt-BR" sz="2000" baseline="30000" dirty="0" smtClean="0">
                <a:latin typeface="Times New Roman" pitchFamily="18" charset="0"/>
                <a:cs typeface="Times New Roman" pitchFamily="18" charset="0"/>
              </a:rPr>
              <a:t>o</a:t>
            </a:r>
            <a:r>
              <a:rPr lang="pt-BR" sz="2000" dirty="0" smtClean="0">
                <a:latin typeface="Times New Roman" pitchFamily="18" charset="0"/>
                <a:cs typeface="Times New Roman" pitchFamily="18" charset="0"/>
              </a:rPr>
              <a:t> resolution and 22 layers) from rest with Levitus T-S climatology forced with COADS climatological data of precipitation, 2m air temperature, 2m air mixing ratio, surface wind stress, longwave and shortwave radiation at the surface</a:t>
            </a:r>
          </a:p>
          <a:p>
            <a:pPr>
              <a:buFont typeface="Wingdings" pitchFamily="2" charset="2"/>
              <a:buChar char="§"/>
            </a:pPr>
            <a:endParaRPr lang="pt-BR" sz="2000" dirty="0" smtClean="0">
              <a:latin typeface="Times New Roman" pitchFamily="18" charset="0"/>
              <a:cs typeface="Times New Roman" pitchFamily="18" charset="0"/>
            </a:endParaRPr>
          </a:p>
          <a:p>
            <a:pPr>
              <a:buFont typeface="Wingdings" pitchFamily="2" charset="2"/>
              <a:buChar char="§"/>
            </a:pPr>
            <a:r>
              <a:rPr lang="pt-BR" sz="2000" dirty="0" smtClean="0">
                <a:latin typeface="Times New Roman" pitchFamily="18" charset="0"/>
                <a:cs typeface="Times New Roman" pitchFamily="18" charset="0"/>
              </a:rPr>
              <a:t>   4 years during 2007 with NCEP atmospheric reanalysis</a:t>
            </a:r>
          </a:p>
        </p:txBody>
      </p:sp>
      <p:sp>
        <p:nvSpPr>
          <p:cNvPr id="7" name="Title 1"/>
          <p:cNvSpPr txBox="1">
            <a:spLocks/>
          </p:cNvSpPr>
          <p:nvPr/>
        </p:nvSpPr>
        <p:spPr>
          <a:xfrm>
            <a:off x="485804" y="142860"/>
            <a:ext cx="8229600" cy="714372"/>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sz="2400" b="1" i="0" u="none" strike="noStrike" kern="0" cap="none" spc="0" normalizeH="0" baseline="0" noProof="0" dirty="0" smtClean="0">
                <a:ln>
                  <a:noFill/>
                </a:ln>
                <a:solidFill>
                  <a:schemeClr val="accent6"/>
                </a:solidFill>
                <a:effectLst/>
                <a:uLnTx/>
                <a:uFillTx/>
                <a:latin typeface="Times New Roman" pitchFamily="18" charset="0"/>
                <a:ea typeface="+mj-ea"/>
                <a:cs typeface="Times New Roman" pitchFamily="18" charset="0"/>
              </a:rPr>
              <a:t>Preliminary steps toward operational forcasts with HYCOM</a:t>
            </a:r>
            <a:endParaRPr kumimoji="0" lang="pt-BR" sz="2400" b="1" i="0" u="none" strike="noStrike" kern="0" cap="none" spc="0" normalizeH="0" baseline="0" noProof="0" dirty="0">
              <a:ln>
                <a:noFill/>
              </a:ln>
              <a:solidFill>
                <a:schemeClr val="accent6"/>
              </a:solidFill>
              <a:effectLst/>
              <a:uLnTx/>
              <a:uFillTx/>
              <a:latin typeface="Times New Roman" pitchFamily="18" charset="0"/>
              <a:ea typeface="+mj-ea"/>
              <a:cs typeface="Times New Roman" pitchFamily="18" charset="0"/>
            </a:endParaRPr>
          </a:p>
        </p:txBody>
      </p:sp>
      <p:pic>
        <p:nvPicPr>
          <p:cNvPr id="34818" name="Picture 2"/>
          <p:cNvPicPr>
            <a:picLocks noChangeAspect="1" noChangeArrowheads="1"/>
          </p:cNvPicPr>
          <p:nvPr/>
        </p:nvPicPr>
        <p:blipFill>
          <a:blip r:embed="rId2"/>
          <a:srcRect b="-182"/>
          <a:stretch>
            <a:fillRect/>
          </a:stretch>
        </p:blipFill>
        <p:spPr bwMode="auto">
          <a:xfrm>
            <a:off x="4805385" y="1063801"/>
            <a:ext cx="3910019" cy="4651215"/>
          </a:xfrm>
          <a:prstGeom prst="rect">
            <a:avLst/>
          </a:prstGeom>
          <a:solidFill>
            <a:srgbClr val="FFFFFF"/>
          </a:solid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428596" y="1071546"/>
            <a:ext cx="8229600" cy="1143008"/>
          </a:xfrm>
        </p:spPr>
        <p:txBody>
          <a:bodyPr/>
          <a:lstStyle/>
          <a:p>
            <a:r>
              <a:rPr lang="pt-BR" sz="2000" dirty="0" smtClean="0">
                <a:latin typeface="Times New Roman" pitchFamily="18" charset="0"/>
                <a:cs typeface="Times New Roman" pitchFamily="18" charset="0"/>
              </a:rPr>
              <a:t>The 2007 had strong warm bias in the equatorial thermocline, but close to Brazilian shore they were much better.</a:t>
            </a:r>
          </a:p>
        </p:txBody>
      </p:sp>
      <p:grpSp>
        <p:nvGrpSpPr>
          <p:cNvPr id="13" name="Group 12"/>
          <p:cNvGrpSpPr/>
          <p:nvPr/>
        </p:nvGrpSpPr>
        <p:grpSpPr>
          <a:xfrm>
            <a:off x="101111" y="2071678"/>
            <a:ext cx="8828694" cy="3571900"/>
            <a:chOff x="101111" y="2643182"/>
            <a:chExt cx="8828694" cy="3571900"/>
          </a:xfrm>
        </p:grpSpPr>
        <p:pic>
          <p:nvPicPr>
            <p:cNvPr id="25601" name="Picture 1"/>
            <p:cNvPicPr>
              <a:picLocks noChangeAspect="1" noChangeArrowheads="1"/>
            </p:cNvPicPr>
            <p:nvPr/>
          </p:nvPicPr>
          <p:blipFill>
            <a:blip r:embed="rId2"/>
            <a:srcRect l="9375"/>
            <a:stretch>
              <a:fillRect/>
            </a:stretch>
          </p:blipFill>
          <p:spPr bwMode="auto">
            <a:xfrm>
              <a:off x="4643438" y="2643182"/>
              <a:ext cx="4286367" cy="3500462"/>
            </a:xfrm>
            <a:prstGeom prst="rect">
              <a:avLst/>
            </a:prstGeom>
            <a:solidFill>
              <a:srgbClr val="FFFFFF"/>
            </a:solidFill>
            <a:ln w="12700">
              <a:solidFill>
                <a:srgbClr val="000000"/>
              </a:solidFill>
              <a:miter lim="800000"/>
              <a:headEnd/>
              <a:tailEnd/>
            </a:ln>
          </p:spPr>
        </p:pic>
        <p:pic>
          <p:nvPicPr>
            <p:cNvPr id="25602" name="Picture 2"/>
            <p:cNvPicPr>
              <a:picLocks noChangeAspect="1" noChangeArrowheads="1"/>
            </p:cNvPicPr>
            <p:nvPr/>
          </p:nvPicPr>
          <p:blipFill>
            <a:blip r:embed="rId3"/>
            <a:srcRect l="8417"/>
            <a:stretch>
              <a:fillRect/>
            </a:stretch>
          </p:blipFill>
          <p:spPr bwMode="auto">
            <a:xfrm>
              <a:off x="101111" y="2643182"/>
              <a:ext cx="4470889" cy="3571900"/>
            </a:xfrm>
            <a:prstGeom prst="rect">
              <a:avLst/>
            </a:prstGeom>
            <a:solidFill>
              <a:srgbClr val="FFFFFF"/>
            </a:solidFill>
            <a:ln w="12700">
              <a:solidFill>
                <a:srgbClr val="000000"/>
              </a:solidFill>
              <a:miter lim="800000"/>
              <a:headEnd/>
              <a:tailEnd/>
            </a:ln>
          </p:spPr>
        </p:pic>
        <p:sp>
          <p:nvSpPr>
            <p:cNvPr id="6" name="TextBox 5"/>
            <p:cNvSpPr txBox="1"/>
            <p:nvPr/>
          </p:nvSpPr>
          <p:spPr>
            <a:xfrm>
              <a:off x="142844" y="2857496"/>
              <a:ext cx="412292" cy="338554"/>
            </a:xfrm>
            <a:prstGeom prst="rect">
              <a:avLst/>
            </a:prstGeom>
            <a:noFill/>
          </p:spPr>
          <p:txBody>
            <a:bodyPr wrap="none" rtlCol="0">
              <a:spAutoFit/>
            </a:bodyPr>
            <a:lstStyle/>
            <a:p>
              <a:r>
                <a:rPr lang="pt-BR" dirty="0" smtClean="0"/>
                <a:t>30</a:t>
              </a:r>
              <a:endParaRPr lang="pt-BR" dirty="0"/>
            </a:p>
          </p:txBody>
        </p:sp>
        <p:sp>
          <p:nvSpPr>
            <p:cNvPr id="7" name="TextBox 6"/>
            <p:cNvSpPr txBox="1"/>
            <p:nvPr/>
          </p:nvSpPr>
          <p:spPr>
            <a:xfrm>
              <a:off x="142844" y="3571876"/>
              <a:ext cx="412292" cy="338554"/>
            </a:xfrm>
            <a:prstGeom prst="rect">
              <a:avLst/>
            </a:prstGeom>
            <a:noFill/>
          </p:spPr>
          <p:txBody>
            <a:bodyPr wrap="none" rtlCol="0">
              <a:spAutoFit/>
            </a:bodyPr>
            <a:lstStyle/>
            <a:p>
              <a:r>
                <a:rPr lang="pt-BR" dirty="0" smtClean="0"/>
                <a:t>24</a:t>
              </a:r>
              <a:endParaRPr lang="pt-BR" dirty="0"/>
            </a:p>
          </p:txBody>
        </p:sp>
        <p:sp>
          <p:nvSpPr>
            <p:cNvPr id="8" name="TextBox 7"/>
            <p:cNvSpPr txBox="1"/>
            <p:nvPr/>
          </p:nvSpPr>
          <p:spPr>
            <a:xfrm>
              <a:off x="142844" y="5500702"/>
              <a:ext cx="312906" cy="369332"/>
            </a:xfrm>
            <a:prstGeom prst="rect">
              <a:avLst/>
            </a:prstGeom>
            <a:noFill/>
          </p:spPr>
          <p:txBody>
            <a:bodyPr wrap="none" rtlCol="0">
              <a:spAutoFit/>
            </a:bodyPr>
            <a:lstStyle/>
            <a:p>
              <a:r>
                <a:rPr lang="pt-BR" sz="1800" dirty="0" smtClean="0"/>
                <a:t>8</a:t>
              </a:r>
              <a:endParaRPr lang="pt-BR" sz="1800" dirty="0"/>
            </a:p>
          </p:txBody>
        </p:sp>
        <p:sp>
          <p:nvSpPr>
            <p:cNvPr id="9" name="TextBox 8"/>
            <p:cNvSpPr txBox="1"/>
            <p:nvPr/>
          </p:nvSpPr>
          <p:spPr>
            <a:xfrm>
              <a:off x="4714876" y="3000372"/>
              <a:ext cx="412292" cy="338554"/>
            </a:xfrm>
            <a:prstGeom prst="rect">
              <a:avLst/>
            </a:prstGeom>
            <a:noFill/>
          </p:spPr>
          <p:txBody>
            <a:bodyPr wrap="none" rtlCol="0">
              <a:spAutoFit/>
            </a:bodyPr>
            <a:lstStyle/>
            <a:p>
              <a:r>
                <a:rPr lang="pt-BR" dirty="0" smtClean="0"/>
                <a:t>30</a:t>
              </a:r>
              <a:endParaRPr lang="pt-BR" dirty="0"/>
            </a:p>
          </p:txBody>
        </p:sp>
        <p:sp>
          <p:nvSpPr>
            <p:cNvPr id="11" name="TextBox 10"/>
            <p:cNvSpPr txBox="1"/>
            <p:nvPr/>
          </p:nvSpPr>
          <p:spPr>
            <a:xfrm>
              <a:off x="4714876" y="3643314"/>
              <a:ext cx="412292" cy="338554"/>
            </a:xfrm>
            <a:prstGeom prst="rect">
              <a:avLst/>
            </a:prstGeom>
            <a:noFill/>
          </p:spPr>
          <p:txBody>
            <a:bodyPr wrap="none" rtlCol="0">
              <a:spAutoFit/>
            </a:bodyPr>
            <a:lstStyle/>
            <a:p>
              <a:r>
                <a:rPr lang="pt-BR" dirty="0" smtClean="0"/>
                <a:t>24</a:t>
              </a:r>
              <a:endParaRPr lang="pt-BR" dirty="0"/>
            </a:p>
          </p:txBody>
        </p:sp>
        <p:sp>
          <p:nvSpPr>
            <p:cNvPr id="12" name="TextBox 11"/>
            <p:cNvSpPr txBox="1"/>
            <p:nvPr/>
          </p:nvSpPr>
          <p:spPr>
            <a:xfrm>
              <a:off x="4773586" y="5214950"/>
              <a:ext cx="298480" cy="338554"/>
            </a:xfrm>
            <a:prstGeom prst="rect">
              <a:avLst/>
            </a:prstGeom>
            <a:noFill/>
          </p:spPr>
          <p:txBody>
            <a:bodyPr wrap="none" rtlCol="0">
              <a:spAutoFit/>
            </a:bodyPr>
            <a:lstStyle/>
            <a:p>
              <a:r>
                <a:rPr lang="pt-BR" dirty="0" smtClean="0"/>
                <a:t>9</a:t>
              </a:r>
              <a:endParaRPr lang="pt-BR" dirty="0"/>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mov_temp_web_z000m.gif"/>
          <p:cNvPicPr>
            <a:picLocks noChangeAspect="1"/>
          </p:cNvPicPr>
          <p:nvPr/>
        </p:nvPicPr>
        <p:blipFill>
          <a:blip r:embed="rId2"/>
          <a:srcRect/>
          <a:stretch>
            <a:fillRect/>
          </a:stretch>
        </p:blipFill>
        <p:spPr bwMode="auto">
          <a:xfrm>
            <a:off x="4786313" y="1714500"/>
            <a:ext cx="3914775" cy="4071938"/>
          </a:xfrm>
          <a:prstGeom prst="rect">
            <a:avLst/>
          </a:prstGeom>
          <a:noFill/>
          <a:ln w="9525">
            <a:noFill/>
            <a:miter lim="800000"/>
            <a:headEnd/>
            <a:tailEnd/>
          </a:ln>
        </p:spPr>
      </p:pic>
      <p:sp>
        <p:nvSpPr>
          <p:cNvPr id="14341" name="TextBox 2"/>
          <p:cNvSpPr txBox="1">
            <a:spLocks noChangeArrowheads="1"/>
          </p:cNvSpPr>
          <p:nvPr/>
        </p:nvSpPr>
        <p:spPr bwMode="auto">
          <a:xfrm>
            <a:off x="5000627" y="214290"/>
            <a:ext cx="4000529" cy="1631216"/>
          </a:xfrm>
          <a:prstGeom prst="rect">
            <a:avLst/>
          </a:prstGeom>
          <a:noFill/>
          <a:ln w="9525">
            <a:noFill/>
            <a:miter lim="800000"/>
            <a:headEnd/>
            <a:tailEnd/>
          </a:ln>
        </p:spPr>
        <p:txBody>
          <a:bodyPr wrap="square">
            <a:spAutoFit/>
          </a:bodyPr>
          <a:lstStyle/>
          <a:p>
            <a:r>
              <a:rPr lang="pt-BR" sz="2000" dirty="0">
                <a:latin typeface="Times New Roman" pitchFamily="18" charset="0"/>
                <a:cs typeface="Times New Roman" pitchFamily="18" charset="0"/>
              </a:rPr>
              <a:t>On 15 March 2009 pre-operational forecast </a:t>
            </a:r>
            <a:r>
              <a:rPr lang="pt-BR" sz="2000" dirty="0" smtClean="0">
                <a:latin typeface="Times New Roman" pitchFamily="18" charset="0"/>
                <a:cs typeface="Times New Roman" pitchFamily="18" charset="0"/>
              </a:rPr>
              <a:t>swith </a:t>
            </a:r>
            <a:r>
              <a:rPr lang="pt-BR" sz="2000" dirty="0">
                <a:latin typeface="Times New Roman" pitchFamily="18" charset="0"/>
                <a:cs typeface="Times New Roman" pitchFamily="18" charset="0"/>
              </a:rPr>
              <a:t>HYCOM 1/12 </a:t>
            </a:r>
            <a:r>
              <a:rPr lang="pt-BR" sz="2000" baseline="30000" dirty="0">
                <a:latin typeface="Times New Roman" pitchFamily="18" charset="0"/>
                <a:cs typeface="Times New Roman" pitchFamily="18" charset="0"/>
              </a:rPr>
              <a:t>o</a:t>
            </a:r>
            <a:r>
              <a:rPr lang="pt-BR" sz="2000" dirty="0">
                <a:latin typeface="Times New Roman" pitchFamily="18" charset="0"/>
                <a:cs typeface="Times New Roman" pitchFamily="18" charset="0"/>
              </a:rPr>
              <a:t> </a:t>
            </a:r>
            <a:r>
              <a:rPr lang="pt-BR" sz="2000" dirty="0" smtClean="0">
                <a:latin typeface="Times New Roman" pitchFamily="18" charset="0"/>
                <a:cs typeface="Times New Roman" pitchFamily="18" charset="0"/>
              </a:rPr>
              <a:t>version 2.1.34 and </a:t>
            </a:r>
            <a:r>
              <a:rPr lang="pt-BR" sz="2000" dirty="0">
                <a:latin typeface="Times New Roman" pitchFamily="18" charset="0"/>
                <a:cs typeface="Times New Roman" pitchFamily="18" charset="0"/>
              </a:rPr>
              <a:t>Mellor and Ezer </a:t>
            </a:r>
            <a:r>
              <a:rPr lang="pt-BR" sz="2000" dirty="0" smtClean="0">
                <a:latin typeface="Times New Roman" pitchFamily="18" charset="0"/>
                <a:cs typeface="Times New Roman" pitchFamily="18" charset="0"/>
              </a:rPr>
              <a:t>assimilation </a:t>
            </a:r>
            <a:r>
              <a:rPr lang="pt-BR" sz="2000" dirty="0">
                <a:latin typeface="Times New Roman" pitchFamily="18" charset="0"/>
                <a:cs typeface="Times New Roman" pitchFamily="18" charset="0"/>
              </a:rPr>
              <a:t>scheme </a:t>
            </a:r>
            <a:r>
              <a:rPr lang="pt-BR" sz="2000" dirty="0" smtClean="0">
                <a:latin typeface="Times New Roman" pitchFamily="18" charset="0"/>
                <a:cs typeface="Times New Roman" pitchFamily="18" charset="0"/>
              </a:rPr>
              <a:t>(M&amp;E) were initiated.</a:t>
            </a:r>
            <a:endParaRPr lang="pt-BR" sz="2000" dirty="0">
              <a:latin typeface="Times New Roman" pitchFamily="18" charset="0"/>
              <a:cs typeface="Times New Roman" pitchFamily="18" charset="0"/>
            </a:endParaRPr>
          </a:p>
        </p:txBody>
      </p:sp>
      <p:pic>
        <p:nvPicPr>
          <p:cNvPr id="6" name="Picture 3" descr="mltemp01Sep2008_12Z07Sep2008.gif"/>
          <p:cNvPicPr>
            <a:picLocks noChangeAspect="1"/>
          </p:cNvPicPr>
          <p:nvPr/>
        </p:nvPicPr>
        <p:blipFill>
          <a:blip r:embed="rId3"/>
          <a:srcRect l="18898" r="9448" b="3149"/>
          <a:stretch>
            <a:fillRect/>
          </a:stretch>
        </p:blipFill>
        <p:spPr bwMode="auto">
          <a:xfrm>
            <a:off x="285720" y="2084554"/>
            <a:ext cx="4356019" cy="4416280"/>
          </a:xfrm>
          <a:prstGeom prst="rect">
            <a:avLst/>
          </a:prstGeom>
          <a:noFill/>
          <a:ln w="9525">
            <a:noFill/>
            <a:miter lim="800000"/>
            <a:headEnd/>
            <a:tailEnd/>
          </a:ln>
        </p:spPr>
      </p:pic>
      <p:sp>
        <p:nvSpPr>
          <p:cNvPr id="7" name="TextBox 6"/>
          <p:cNvSpPr txBox="1"/>
          <p:nvPr/>
        </p:nvSpPr>
        <p:spPr>
          <a:xfrm>
            <a:off x="357158" y="214290"/>
            <a:ext cx="4429156" cy="1631216"/>
          </a:xfrm>
          <a:prstGeom prst="rect">
            <a:avLst/>
          </a:prstGeom>
          <a:noFill/>
        </p:spPr>
        <p:txBody>
          <a:bodyPr wrap="square" rtlCol="0">
            <a:spAutoFit/>
          </a:bodyPr>
          <a:lstStyle/>
          <a:p>
            <a:r>
              <a:rPr lang="pt-BR" sz="2000" dirty="0" smtClean="0">
                <a:latin typeface="Times New Roman" pitchFamily="18" charset="0"/>
                <a:cs typeface="Times New Roman" pitchFamily="18" charset="0"/>
              </a:rPr>
              <a:t>On Sep 1, 2008 daily 7-day forecasts without assimilation forced by NCEP GFS 1</a:t>
            </a:r>
            <a:r>
              <a:rPr lang="pt-BR" sz="2000" baseline="30000" dirty="0" smtClean="0">
                <a:latin typeface="Times New Roman" pitchFamily="18" charset="0"/>
                <a:cs typeface="Times New Roman" pitchFamily="18" charset="0"/>
              </a:rPr>
              <a:t>o</a:t>
            </a:r>
            <a:r>
              <a:rPr lang="pt-BR" sz="2000" dirty="0" smtClean="0">
                <a:latin typeface="Times New Roman" pitchFamily="18" charset="0"/>
                <a:cs typeface="Times New Roman" pitchFamily="18" charset="0"/>
              </a:rPr>
              <a:t> resolution were initiated.</a:t>
            </a:r>
            <a:r>
              <a:rPr lang="pt-BR" sz="2000" baseline="30000" dirty="0" smtClean="0">
                <a:latin typeface="Times New Roman" pitchFamily="18" charset="0"/>
                <a:cs typeface="Times New Roman" pitchFamily="18" charset="0"/>
              </a:rPr>
              <a:t> </a:t>
            </a:r>
            <a:r>
              <a:rPr lang="pt-BR" sz="2000" dirty="0" smtClean="0">
                <a:latin typeface="Times New Roman" pitchFamily="18" charset="0"/>
                <a:cs typeface="Times New Roman" pitchFamily="18" charset="0"/>
              </a:rPr>
              <a:t>The 24 h ocean forecast was saved as the the restart file for the next 7-day forecast</a:t>
            </a:r>
            <a:endParaRPr lang="pt-BR" sz="2000" dirty="0"/>
          </a:p>
        </p:txBody>
      </p:sp>
      <p:cxnSp>
        <p:nvCxnSpPr>
          <p:cNvPr id="9" name="Straight Connector 8"/>
          <p:cNvCxnSpPr/>
          <p:nvPr/>
        </p:nvCxnSpPr>
        <p:spPr>
          <a:xfrm>
            <a:off x="1285852" y="5500702"/>
            <a:ext cx="857256"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flipH="1" flipV="1">
            <a:off x="1714480" y="5072074"/>
            <a:ext cx="857256"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857356" y="4643446"/>
            <a:ext cx="28575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p:cNvPicPr>
            <a:picLocks noGrp="1" noChangeAspect="1" noChangeArrowheads="1"/>
          </p:cNvPicPr>
          <p:nvPr>
            <p:ph idx="1"/>
          </p:nvPr>
        </p:nvPicPr>
        <p:blipFill>
          <a:blip r:embed="rId2"/>
          <a:srcRect/>
          <a:stretch>
            <a:fillRect/>
          </a:stretch>
        </p:blipFill>
        <p:spPr>
          <a:xfrm>
            <a:off x="642910" y="785794"/>
            <a:ext cx="7430983" cy="5792805"/>
          </a:xfrm>
        </p:spPr>
      </p:pic>
      <p:sp>
        <p:nvSpPr>
          <p:cNvPr id="31747" name="Rectangle 3"/>
          <p:cNvSpPr>
            <a:spLocks noGrp="1" noChangeArrowheads="1"/>
          </p:cNvSpPr>
          <p:nvPr>
            <p:ph type="title"/>
          </p:nvPr>
        </p:nvSpPr>
        <p:spPr>
          <a:xfrm>
            <a:off x="71406" y="142859"/>
            <a:ext cx="9001156" cy="1000125"/>
          </a:xfrm>
        </p:spPr>
        <p:txBody>
          <a:bodyPr/>
          <a:lstStyle/>
          <a:p>
            <a:pPr eaLnBrk="1" hangingPunct="1"/>
            <a:r>
              <a:rPr lang="en-US" sz="2400" b="1" dirty="0" smtClean="0">
                <a:solidFill>
                  <a:schemeClr val="accent2"/>
                </a:solidFill>
                <a:latin typeface="Times New Roman" pitchFamily="18" charset="0"/>
                <a:cs typeface="Times New Roman" pitchFamily="18" charset="0"/>
              </a:rPr>
              <a:t>Assimilation with prescribed weights and synthetic data of T and S</a:t>
            </a:r>
            <a:br>
              <a:rPr lang="en-US" sz="2400" b="1" dirty="0" smtClean="0">
                <a:solidFill>
                  <a:schemeClr val="accent2"/>
                </a:solidFill>
                <a:latin typeface="Times New Roman" pitchFamily="18" charset="0"/>
                <a:cs typeface="Times New Roman" pitchFamily="18" charset="0"/>
              </a:rPr>
            </a:br>
            <a:endParaRPr lang="pt-BR" sz="2400" b="1" dirty="0" smtClean="0">
              <a:latin typeface="Times New Roman" pitchFamily="18" charset="0"/>
              <a:cs typeface="Times New Roman" pitchFamily="18" charset="0"/>
            </a:endParaRPr>
          </a:p>
        </p:txBody>
      </p:sp>
      <p:sp>
        <p:nvSpPr>
          <p:cNvPr id="5" name="TextBox 4"/>
          <p:cNvSpPr txBox="1"/>
          <p:nvPr/>
        </p:nvSpPr>
        <p:spPr>
          <a:xfrm>
            <a:off x="4429124" y="6357958"/>
            <a:ext cx="4596643" cy="400110"/>
          </a:xfrm>
          <a:prstGeom prst="rect">
            <a:avLst/>
          </a:prstGeom>
          <a:noFill/>
        </p:spPr>
        <p:txBody>
          <a:bodyPr wrap="none" rtlCol="0">
            <a:spAutoFit/>
          </a:bodyPr>
          <a:lstStyle/>
          <a:p>
            <a:r>
              <a:rPr lang="en-US" sz="2000" dirty="0" smtClean="0">
                <a:solidFill>
                  <a:schemeClr val="accent2"/>
                </a:solidFill>
                <a:latin typeface="Times New Roman" pitchFamily="18" charset="0"/>
                <a:cs typeface="Times New Roman" pitchFamily="18" charset="0"/>
              </a:rPr>
              <a:t>(</a:t>
            </a:r>
            <a:r>
              <a:rPr lang="en-US" sz="2000" i="1" dirty="0" smtClean="0">
                <a:solidFill>
                  <a:schemeClr val="accent2"/>
                </a:solidFill>
                <a:latin typeface="Times New Roman" pitchFamily="18" charset="0"/>
                <a:cs typeface="Times New Roman" pitchFamily="18" charset="0"/>
              </a:rPr>
              <a:t>Oliveira, Campos e </a:t>
            </a:r>
            <a:r>
              <a:rPr lang="en-US" sz="2000" i="1" dirty="0" err="1" smtClean="0">
                <a:solidFill>
                  <a:schemeClr val="accent2"/>
                </a:solidFill>
                <a:latin typeface="Times New Roman" pitchFamily="18" charset="0"/>
                <a:cs typeface="Times New Roman" pitchFamily="18" charset="0"/>
              </a:rPr>
              <a:t>Tanajura</a:t>
            </a:r>
            <a:r>
              <a:rPr lang="en-US" sz="2000" i="1" dirty="0" smtClean="0">
                <a:solidFill>
                  <a:schemeClr val="accent2"/>
                </a:solidFill>
                <a:latin typeface="Times New Roman" pitchFamily="18" charset="0"/>
                <a:cs typeface="Times New Roman" pitchFamily="18" charset="0"/>
              </a:rPr>
              <a:t>, LOM 2007)</a:t>
            </a:r>
            <a:endParaRPr lang="pt-BR" sz="2000" dirty="0"/>
          </a:p>
        </p:txBody>
      </p:sp>
      <p:sp>
        <p:nvSpPr>
          <p:cNvPr id="6" name="TextBox 5"/>
          <p:cNvSpPr txBox="1"/>
          <p:nvPr/>
        </p:nvSpPr>
        <p:spPr>
          <a:xfrm>
            <a:off x="2571736" y="642918"/>
            <a:ext cx="3996607" cy="461665"/>
          </a:xfrm>
          <a:prstGeom prst="rect">
            <a:avLst/>
          </a:prstGeom>
          <a:noFill/>
        </p:spPr>
        <p:txBody>
          <a:bodyPr wrap="none" rtlCol="0">
            <a:spAutoFit/>
          </a:bodyPr>
          <a:lstStyle/>
          <a:p>
            <a:r>
              <a:rPr lang="pt-BR" sz="2400" b="1" dirty="0" smtClean="0">
                <a:solidFill>
                  <a:srgbClr val="FF0000"/>
                </a:solidFill>
                <a:latin typeface="Times New Roman" pitchFamily="18" charset="0"/>
                <a:cs typeface="Times New Roman" pitchFamily="18" charset="0"/>
              </a:rPr>
              <a:t>Assimilation in z-coordinates</a:t>
            </a:r>
            <a:endParaRPr lang="pt-BR" sz="2400" b="1" dirty="0">
              <a:solidFill>
                <a:srgbClr val="FF0000"/>
              </a:solidFill>
              <a:latin typeface="Times New Roman" pitchFamily="18" charset="0"/>
              <a:cs typeface="Times New Roman"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28662" y="590116"/>
            <a:ext cx="1960793" cy="338554"/>
          </a:xfrm>
          <a:prstGeom prst="rect">
            <a:avLst/>
          </a:prstGeom>
          <a:noFill/>
        </p:spPr>
        <p:txBody>
          <a:bodyPr wrap="none" rtlCol="0">
            <a:spAutoFit/>
          </a:bodyPr>
          <a:lstStyle/>
          <a:p>
            <a:r>
              <a:rPr lang="pt-BR" dirty="0" smtClean="0"/>
              <a:t>without assimilation</a:t>
            </a:r>
            <a:endParaRPr lang="pt-BR" dirty="0"/>
          </a:p>
        </p:txBody>
      </p:sp>
      <p:sp>
        <p:nvSpPr>
          <p:cNvPr id="5" name="TextBox 4"/>
          <p:cNvSpPr txBox="1"/>
          <p:nvPr/>
        </p:nvSpPr>
        <p:spPr>
          <a:xfrm>
            <a:off x="6072198" y="590116"/>
            <a:ext cx="1675459" cy="338554"/>
          </a:xfrm>
          <a:prstGeom prst="rect">
            <a:avLst/>
          </a:prstGeom>
          <a:noFill/>
        </p:spPr>
        <p:txBody>
          <a:bodyPr wrap="none" rtlCol="0">
            <a:spAutoFit/>
          </a:bodyPr>
          <a:lstStyle/>
          <a:p>
            <a:r>
              <a:rPr lang="pt-BR" dirty="0" smtClean="0"/>
              <a:t>with assimilation</a:t>
            </a:r>
            <a:endParaRPr lang="pt-BR" dirty="0"/>
          </a:p>
        </p:txBody>
      </p:sp>
      <p:sp>
        <p:nvSpPr>
          <p:cNvPr id="6" name="TextBox 5"/>
          <p:cNvSpPr txBox="1"/>
          <p:nvPr/>
        </p:nvSpPr>
        <p:spPr>
          <a:xfrm>
            <a:off x="3643306" y="214290"/>
            <a:ext cx="1928794" cy="1631216"/>
          </a:xfrm>
          <a:prstGeom prst="rect">
            <a:avLst/>
          </a:prstGeom>
          <a:noFill/>
        </p:spPr>
        <p:txBody>
          <a:bodyPr wrap="square" rtlCol="0">
            <a:spAutoFit/>
          </a:bodyPr>
          <a:lstStyle/>
          <a:p>
            <a:r>
              <a:rPr lang="pt-BR" sz="2000" dirty="0" smtClean="0">
                <a:latin typeface="Times New Roman" pitchFamily="18" charset="0"/>
                <a:cs typeface="Times New Roman" pitchFamily="18" charset="0"/>
              </a:rPr>
              <a:t>Improvement of SSH and surface circulation when M&amp;E scheme was used.</a:t>
            </a:r>
            <a:endParaRPr lang="pt-BR" sz="2000" dirty="0">
              <a:latin typeface="Times New Roman" pitchFamily="18" charset="0"/>
              <a:cs typeface="Times New Roman" pitchFamily="18" charset="0"/>
            </a:endParaRPr>
          </a:p>
        </p:txBody>
      </p:sp>
      <p:pic>
        <p:nvPicPr>
          <p:cNvPr id="2" name="Picture 1" descr="ssh_uv_web_z000m_024h.gif"/>
          <p:cNvPicPr>
            <a:picLocks noChangeAspect="1"/>
          </p:cNvPicPr>
          <p:nvPr/>
        </p:nvPicPr>
        <p:blipFill>
          <a:blip r:embed="rId2"/>
          <a:srcRect l="2715" t="5220"/>
          <a:stretch>
            <a:fillRect/>
          </a:stretch>
        </p:blipFill>
        <p:spPr>
          <a:xfrm>
            <a:off x="98468" y="71413"/>
            <a:ext cx="3552373" cy="3600000"/>
          </a:xfrm>
          <a:prstGeom prst="rect">
            <a:avLst/>
          </a:prstGeom>
        </p:spPr>
      </p:pic>
      <p:pic>
        <p:nvPicPr>
          <p:cNvPr id="3" name="Picture 2" descr="ssh_uv_web_z000m_024h.gif"/>
          <p:cNvPicPr>
            <a:picLocks noChangeAspect="1"/>
          </p:cNvPicPr>
          <p:nvPr/>
        </p:nvPicPr>
        <p:blipFill>
          <a:blip r:embed="rId3"/>
          <a:srcRect l="2715" t="5220"/>
          <a:stretch>
            <a:fillRect/>
          </a:stretch>
        </p:blipFill>
        <p:spPr>
          <a:xfrm>
            <a:off x="5528729" y="71414"/>
            <a:ext cx="3552022" cy="3600000"/>
          </a:xfrm>
          <a:prstGeom prst="rect">
            <a:avLst/>
          </a:prstGeom>
        </p:spPr>
      </p:pic>
      <p:pic>
        <p:nvPicPr>
          <p:cNvPr id="7" name="Picture 6" descr="ssh_hycom_global_25Mar2009_small.gif"/>
          <p:cNvPicPr>
            <a:picLocks noChangeAspect="1"/>
          </p:cNvPicPr>
          <p:nvPr/>
        </p:nvPicPr>
        <p:blipFill>
          <a:blip r:embed="rId4"/>
          <a:srcRect l="2461" t="6280" b="2284"/>
          <a:stretch>
            <a:fillRect/>
          </a:stretch>
        </p:blipFill>
        <p:spPr>
          <a:xfrm>
            <a:off x="2671970" y="3543776"/>
            <a:ext cx="4009678" cy="3240000"/>
          </a:xfrm>
          <a:prstGeom prst="rect">
            <a:avLst/>
          </a:prstGeom>
        </p:spPr>
      </p:pic>
      <p:sp>
        <p:nvSpPr>
          <p:cNvPr id="8" name="TextBox 7"/>
          <p:cNvSpPr txBox="1"/>
          <p:nvPr/>
        </p:nvSpPr>
        <p:spPr>
          <a:xfrm>
            <a:off x="3790306" y="3304760"/>
            <a:ext cx="1853264" cy="338554"/>
          </a:xfrm>
          <a:prstGeom prst="rect">
            <a:avLst/>
          </a:prstGeom>
          <a:noFill/>
        </p:spPr>
        <p:txBody>
          <a:bodyPr wrap="none" rtlCol="0">
            <a:spAutoFit/>
          </a:bodyPr>
          <a:lstStyle/>
          <a:p>
            <a:r>
              <a:rPr lang="pt-BR" dirty="0" smtClean="0">
                <a:latin typeface="Times New Roman" pitchFamily="18" charset="0"/>
                <a:cs typeface="Times New Roman" pitchFamily="18" charset="0"/>
              </a:rPr>
              <a:t>HYCOM+NCODA</a:t>
            </a:r>
            <a:endParaRPr lang="pt-BR" dirty="0">
              <a:latin typeface="Times New Roman" pitchFamily="18" charset="0"/>
              <a:cs typeface="Times New Roman" pitchFamily="18" charset="0"/>
            </a:endParaRPr>
          </a:p>
        </p:txBody>
      </p:sp>
    </p:spTree>
  </p:cSld>
  <p:clrMapOvr>
    <a:masterClrMapping/>
  </p:clrMapOvr>
</p:sld>
</file>

<file path=ppt/theme/theme1.xml><?xml version="1.0" encoding="utf-8"?>
<a:theme xmlns:a="http://schemas.openxmlformats.org/drawingml/2006/main" name="Design padrão">
  <a:themeElements>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ign padrã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2118</TotalTime>
  <Words>1024</Words>
  <Application>Microsoft PowerPoint</Application>
  <PresentationFormat>On-screen Show (4:3)</PresentationFormat>
  <Paragraphs>135</Paragraphs>
  <Slides>28</Slides>
  <Notes>4</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28</vt:i4>
      </vt:variant>
    </vt:vector>
  </HeadingPairs>
  <TitlesOfParts>
    <vt:vector size="32" baseType="lpstr">
      <vt:lpstr>Design padrão</vt:lpstr>
      <vt:lpstr>Imagem de bitmap</vt:lpstr>
      <vt:lpstr>Equação</vt:lpstr>
      <vt:lpstr>Equation</vt:lpstr>
      <vt:lpstr>LOM Workshop, RSMAS/University of Miami, 1-3 June 2009  On the Development of a Numerical Ocean Prediction System for the Atlantic Based on HYCOM  Clemente A. S. Tanajura1, Renato Ramos da Silva, Jonatas Einsiedler, Giovanni Ruggiero, Konstantin Belyaev, Jean F. de Oliveira, Edmo Campos, Mariela Gabioux, Afonso Paiva, Charles Santana  1Departament of Earth Physics and Environment / Physics Institute and Center for Geophysics and Geology Research  Federal University of Bahia (UFBA)  </vt:lpstr>
      <vt:lpstr>Slide 2</vt:lpstr>
      <vt:lpstr>REMO Goals</vt:lpstr>
      <vt:lpstr>Slide 4</vt:lpstr>
      <vt:lpstr>Slide 5</vt:lpstr>
      <vt:lpstr>Slide 6</vt:lpstr>
      <vt:lpstr>Slide 7</vt:lpstr>
      <vt:lpstr>Assimilation with prescribed weights and synthetic data of T and S </vt:lpstr>
      <vt:lpstr>Slide 9</vt:lpstr>
      <vt:lpstr>Slide 10</vt:lpstr>
      <vt:lpstr>Slide 11</vt:lpstr>
      <vt:lpstr>Slide 12</vt:lpstr>
      <vt:lpstr>Slide 13</vt:lpstr>
      <vt:lpstr>Present situation of the pre-operational system</vt:lpstr>
      <vt:lpstr>Slide 15</vt:lpstr>
      <vt:lpstr>for any estimation .  Restricting the class of the analysis to the linear estimation w.r.t to model and observations, the analysis can be sought as</vt:lpstr>
      <vt:lpstr>Slide 17</vt:lpstr>
      <vt:lpstr>Slide 18</vt:lpstr>
      <vt:lpstr>Slide 19</vt:lpstr>
      <vt:lpstr>Slide 20</vt:lpstr>
      <vt:lpstr>Slide 21</vt:lpstr>
      <vt:lpstr>Slide 22</vt:lpstr>
      <vt:lpstr>Slide 23</vt:lpstr>
      <vt:lpstr>Slide 24</vt:lpstr>
      <vt:lpstr>Slide 25</vt:lpstr>
      <vt:lpstr>Slide 26</vt:lpstr>
      <vt:lpstr>Slide 27</vt:lpstr>
      <vt:lpstr>Next Steps</vt:lpstr>
    </vt:vector>
  </TitlesOfParts>
  <Company>PETROBRAS S.A.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RETMO Modelagem e Monitoramento Oceanográfico e Ambiental</dc:title>
  <dc:creator>Petrobras</dc:creator>
  <cp:lastModifiedBy>REMO</cp:lastModifiedBy>
  <cp:revision>268</cp:revision>
  <dcterms:created xsi:type="dcterms:W3CDTF">2005-08-18T13:18:56Z</dcterms:created>
  <dcterms:modified xsi:type="dcterms:W3CDTF">2009-06-02T12:38:26Z</dcterms:modified>
</cp:coreProperties>
</file>