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media1.avi" ContentType="video/unknown"/>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1.jpeg" ContentType="image/jpeg"/>
  <Override PartName="/ppt/notesSlides/notesSlide11.xml" ContentType="application/vnd.openxmlformats-officedocument.presentationml.notesSlide+xml"/>
  <Override PartName="/ppt/media/media2.avi" ContentType="video/unknown"/>
  <Override PartName="/ppt/notesSlides/notesSlide12.xml" ContentType="application/vnd.openxmlformats-officedocument.presentationml.notesSlide+xml"/>
  <Override PartName="/ppt/media/media3.avi" ContentType="video/unknown"/>
  <Override PartName="/ppt/notesSlides/notesSlide13.xml" ContentType="application/vnd.openxmlformats-officedocument.presentationml.notesSlide+xml"/>
  <Override PartName="/ppt/media/media4.avi" ContentType="video/unknown"/>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2.jpeg" ContentType="image/jpeg"/>
  <Override PartName="/ppt/media/image3.jpeg" ContentType="image/jpeg"/>
  <Override PartName="/ppt/media/image4.jpeg" ContentType="image/jpeg"/>
  <Override PartName="/ppt/media/image5.jpeg" ContentType="image/jpeg"/>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media5.avi" ContentType="video/unknown"/>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6.jpeg" ContentType="image/jpeg"/>
  <Override PartName="/ppt/notesSlides/notesSlide23.xml" ContentType="application/vnd.openxmlformats-officedocument.presentationml.notesSlide+xml"/>
  <Override PartName="/ppt/media/image7.jpeg" ContentType="image/jpeg"/>
  <Override PartName="/ppt/notesSlides/notesSlide24.xml" ContentType="application/vnd.openxmlformats-officedocument.presentationml.notesSlide+xml"/>
  <Override PartName="/ppt/media/image8.jpeg" ContentType="image/jpeg"/>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media/media6.avi" ContentType="video/unknown"/>
  <Override PartName="/ppt/notesSlides/notesSlide28.xml" ContentType="application/vnd.openxmlformats-officedocument.presentationml.notesSlide+xml"/>
  <Override PartName="/ppt/notesSlides/notesSlide29.xml" ContentType="application/vnd.openxmlformats-officedocument.presentationml.notesSlide+xml"/>
  <Override PartName="/ppt/media/image9.jpeg" ContentType="image/jpeg"/>
  <Override PartName="/ppt/notesSlides/notesSlide30.xml" ContentType="application/vnd.openxmlformats-officedocument.presentationml.notesSlide+xml"/>
  <Override PartName="/ppt/media/image10.jpeg" ContentType="image/jpeg"/>
  <Override PartName="/ppt/notesSlides/notesSlide31.xml" ContentType="application/vnd.openxmlformats-officedocument.presentationml.notesSlide+xml"/>
  <Override PartName="/ppt/media/image11.jpeg" ContentType="image/jpeg"/>
  <Override PartName="/ppt/notesSlides/notesSlide32.xml" ContentType="application/vnd.openxmlformats-officedocument.presentationml.notesSlide+xml"/>
  <Override PartName="/ppt/media/image12.jpeg" ContentType="image/jpeg"/>
  <Override PartName="/ppt/notesSlides/notesSlide33.xml" ContentType="application/vnd.openxmlformats-officedocument.presentationml.notesSlide+xml"/>
  <Override PartName="/ppt/media/image13.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standalone="yes"?><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standalone="yes"?><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standalone="yes"?><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standalone="yes"?><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standalone="yes"?><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standalone="yes"?><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standalone="yes"?><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standalone="yes"?><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standalone="yes"?><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standalone="yes"?><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standalone="yes"?><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standalone="yes"?><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standalone="yes"?><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standalone="yes"?><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standalone="yes"?><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standalone="yes"?><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standalone="yes"?><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standalone="yes"?><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standalone="yes"?><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standalone="yes"?><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9.xml.rels><?xml version="1.0" encoding="UTF-8" standalone="yes"?><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3.xml.rels><?xml version="1.0" encoding="UTF-8" standalone="yes"?><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standalone="yes"?><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1.xml.rels><?xml version="1.0" encoding="UTF-8" standalone="yes"?><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2.xml.rels><?xml version="1.0" encoding="UTF-8" standalone="yes"?><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3.xml.rels><?xml version="1.0" encoding="UTF-8" standalone="yes"?><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4.xml.rels><?xml version="1.0" encoding="UTF-8" standalone="yes"?><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standalone="yes"?><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standalone="yes"?><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standalone="yes"?><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standalone="yes"?><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standalone="yes"?><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1" name="Shape 121"/>
          <p:cNvSpPr/>
          <p:nvPr>
            <p:ph type="sldImg"/>
          </p:nvPr>
        </p:nvSpPr>
        <p:spPr>
          <a:prstGeom prst="rect">
            <a:avLst/>
          </a:prstGeom>
        </p:spPr>
        <p:txBody>
          <a:bodyPr/>
          <a:lstStyle/>
          <a:p>
            <a:pPr/>
          </a:p>
        </p:txBody>
      </p:sp>
      <p:sp>
        <p:nvSpPr>
          <p:cNvPr id="122" name="Shape 122"/>
          <p:cNvSpPr/>
          <p:nvPr>
            <p:ph type="body" sz="quarter" idx="1"/>
          </p:nvPr>
        </p:nvSpPr>
        <p:spPr>
          <a:prstGeom prst="rect">
            <a:avLst/>
          </a:prstGeom>
        </p:spPr>
        <p:txBody>
          <a:bodyPr/>
          <a:lstStyle/>
          <a:p>
            <a:pPr>
              <a:defRPr sz="1500"/>
            </a:pPr>
            <a:r>
              <a:t>Hello good morning to everyone. My name is Heriberto, but I know is a little bit complicated so I have my starbucks name which is Herbert, so, you can call me whatever is easiest to you. Anyways, Let’s get started. I’m going to talk about the pathways of influence on the Loop Current Frontal Eddies.</a:t>
            </a:r>
          </a:p>
          <a:p>
            <a:pPr>
              <a:defRPr sz="1500"/>
            </a:pPr>
            <a:r>
              <a:t>First a disclaimer. This presentation is a little bit far from the main topic of this meeting. However, it will show at work some of the methods we are using, that can be, eventually, applied on the deep circulation. Although this presentation it wasn’t focused on deep circulation, we found a link between it and the surface circulation that is still under analysis. It is quite interesting (at least for me!), I will show you a short animation at the then of the presentation.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70"/>
          <p:cNvSpPr/>
          <p:nvPr>
            <p:ph type="sldImg"/>
          </p:nvPr>
        </p:nvSpPr>
        <p:spPr>
          <a:prstGeom prst="rect">
            <a:avLst/>
          </a:prstGeom>
        </p:spPr>
        <p:txBody>
          <a:bodyPr/>
          <a:lstStyle/>
          <a:p>
            <a:pPr/>
          </a:p>
        </p:txBody>
      </p:sp>
      <p:sp>
        <p:nvSpPr>
          <p:cNvPr id="171" name="Shape 171"/>
          <p:cNvSpPr/>
          <p:nvPr>
            <p:ph type="body" sz="quarter" idx="1"/>
          </p:nvPr>
        </p:nvSpPr>
        <p:spPr>
          <a:prstGeom prst="rect">
            <a:avLst/>
          </a:prstGeom>
        </p:spPr>
        <p:txBody>
          <a:bodyPr/>
          <a:lstStyle>
            <a:lvl1pPr>
              <a:defRPr sz="1500"/>
            </a:lvl1pPr>
          </a:lstStyle>
          <a:p>
            <a:pPr/>
            <a:r>
              <a:t>Here we have four snapshots of SSH and velocity vectors at the surface, color is in meters, red are positive and blue are negative values. These snapshots show different stages of the LC and particularly mark the LCFE on the east side of the neck of the LC, the one we will be analyzing with the adjoint model. I just want to clarify that that box is not the limits we use for defining the LCFE, it is only marking visually where the LCFE. So we identify that LCFE, compute the cost function and then integrate backward in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8" name="Shape 178"/>
          <p:cNvSpPr/>
          <p:nvPr>
            <p:ph type="sldImg"/>
          </p:nvPr>
        </p:nvSpPr>
        <p:spPr>
          <a:prstGeom prst="rect">
            <a:avLst/>
          </a:prstGeom>
        </p:spPr>
        <p:txBody>
          <a:bodyPr/>
          <a:lstStyle/>
          <a:p>
            <a:pPr/>
          </a:p>
        </p:txBody>
      </p:sp>
      <p:sp>
        <p:nvSpPr>
          <p:cNvPr id="179" name="Shape 179"/>
          <p:cNvSpPr/>
          <p:nvPr>
            <p:ph type="body" sz="quarter" idx="1"/>
          </p:nvPr>
        </p:nvSpPr>
        <p:spPr>
          <a:prstGeom prst="rect">
            <a:avLst/>
          </a:prstGeom>
        </p:spPr>
        <p:txBody>
          <a:bodyPr/>
          <a:lstStyle>
            <a:lvl1pPr>
              <a:defRPr sz="1500"/>
            </a:lvl1pPr>
          </a:lstStyle>
          <a:p>
            <a:pPr/>
            <a:r>
              <a:t>Here I will show you an animation of the sensitivity with respect to SSH or eta (remember, it is evolving backward in time). The color stands for sensitivity, the magenta line is the limit of the LC as marked by the 17 cm contour (it is only for visual reference). &lt;&lt;PLAY&gt;&gt; You can see, in the first days, the variability evolves upstream in the LC, thus the edge of the LC impacts the LCFE. The variability bifurcates when reaching Campeche bank, one part hastens into the western gulf and the other part continues being “advected” by the adjoint model into the Caribbean sea. This is in agreement with what is known about LCFEs in the LC system. The merger between LCFEs have been reported from satellite data, cyclonic variability coming through Yucatan Channel has been reported from altimetry and mooring observations, and recently CTWs have been highlighted as a generator mechanism for LCFEs. These CTWs travel anti-clockwise in the west Gulf of Mexico and impinge the LC generating instabilities big enough to generate LCFEs. What 3D variables like velocity say about this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0" name="Shape 190"/>
          <p:cNvSpPr/>
          <p:nvPr>
            <p:ph type="sldImg"/>
          </p:nvPr>
        </p:nvSpPr>
        <p:spPr>
          <a:prstGeom prst="rect">
            <a:avLst/>
          </a:prstGeom>
        </p:spPr>
        <p:txBody>
          <a:bodyPr/>
          <a:lstStyle/>
          <a:p>
            <a:pPr/>
          </a:p>
        </p:txBody>
      </p:sp>
      <p:sp>
        <p:nvSpPr>
          <p:cNvPr id="191" name="Shape 191"/>
          <p:cNvSpPr/>
          <p:nvPr>
            <p:ph type="body" sz="quarter" idx="1"/>
          </p:nvPr>
        </p:nvSpPr>
        <p:spPr>
          <a:prstGeom prst="rect">
            <a:avLst/>
          </a:prstGeom>
        </p:spPr>
        <p:txBody>
          <a:bodyPr/>
          <a:lstStyle>
            <a:lvl1pPr>
              <a:defRPr sz="1500"/>
            </a:lvl1pPr>
          </a:lstStyle>
          <a:p>
            <a:pPr/>
            <a:r>
              <a:t>Here we have the sensitivity with respect to velocity (u-component). The field is 3D so we are plotting at 4 different depths. The backward integration is the same as in the previous animation (34 days). &lt;&lt;PLAY&gt;&gt; In this case we can see something similar to the sensitivity with respect to SSH. The sensitivity evolves on the edge around the LC.  We can also see that the sensitivity at depth increases while moving backward in time. An extra characteristic is observed at the tip of Campeche Bank between 454 and 719 m.</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2" name="Shape 202"/>
          <p:cNvSpPr/>
          <p:nvPr>
            <p:ph type="sldImg"/>
          </p:nvPr>
        </p:nvSpPr>
        <p:spPr>
          <a:prstGeom prst="rect">
            <a:avLst/>
          </a:prstGeom>
        </p:spPr>
        <p:txBody>
          <a:bodyPr/>
          <a:lstStyle/>
          <a:p>
            <a:pPr/>
          </a:p>
        </p:txBody>
      </p:sp>
      <p:sp>
        <p:nvSpPr>
          <p:cNvPr id="203" name="Shape 203"/>
          <p:cNvSpPr/>
          <p:nvPr>
            <p:ph type="body" sz="quarter" idx="1"/>
          </p:nvPr>
        </p:nvSpPr>
        <p:spPr>
          <a:prstGeom prst="rect">
            <a:avLst/>
          </a:prstGeom>
        </p:spPr>
        <p:txBody>
          <a:bodyPr/>
          <a:lstStyle>
            <a:lvl1pPr>
              <a:defRPr sz="1500"/>
            </a:lvl1pPr>
          </a:lstStyle>
          <a:p>
            <a:pPr/>
            <a:r>
              <a:t>The same characteristics are observed in the sensitivity with respect to v-component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7" name="Shape 207"/>
          <p:cNvSpPr/>
          <p:nvPr>
            <p:ph type="sldImg"/>
          </p:nvPr>
        </p:nvSpPr>
        <p:spPr>
          <a:prstGeom prst="rect">
            <a:avLst/>
          </a:prstGeom>
        </p:spPr>
        <p:txBody>
          <a:bodyPr/>
          <a:lstStyle/>
          <a:p>
            <a:pPr/>
          </a:p>
        </p:txBody>
      </p:sp>
      <p:sp>
        <p:nvSpPr>
          <p:cNvPr id="208" name="Shape 208"/>
          <p:cNvSpPr/>
          <p:nvPr>
            <p:ph type="body" sz="quarter" idx="1"/>
          </p:nvPr>
        </p:nvSpPr>
        <p:spPr>
          <a:prstGeom prst="rect">
            <a:avLst/>
          </a:prstGeom>
        </p:spPr>
        <p:txBody>
          <a:bodyPr/>
          <a:lstStyle>
            <a:lvl1pPr>
              <a:defRPr sz="1500"/>
            </a:lvl1pPr>
          </a:lstStyle>
          <a:p>
            <a:pPr/>
            <a:r>
              <a:t>Summarizing, we identified 3 sources of variability for the LCFEs using the adjoint model. Those are variability along the edge of the LC, variability coming from the Caribbean and variability from the West Gulf of Mexico. In order to check whether our findings are meaningful, we did forward perturbation analysis on the region identified, particularly on the Caribbean and in the western gulf and see how they evolve in a forward integration.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2" name="Shape 212"/>
          <p:cNvSpPr/>
          <p:nvPr>
            <p:ph type="sldImg"/>
          </p:nvPr>
        </p:nvSpPr>
        <p:spPr>
          <a:prstGeom prst="rect">
            <a:avLst/>
          </a:prstGeom>
        </p:spPr>
        <p:txBody>
          <a:bodyPr/>
          <a:lstStyle/>
          <a:p>
            <a:pPr/>
          </a:p>
        </p:txBody>
      </p:sp>
      <p:sp>
        <p:nvSpPr>
          <p:cNvPr id="213" name="Shape 213"/>
          <p:cNvSpPr/>
          <p:nvPr>
            <p:ph type="body" sz="quarter" idx="1"/>
          </p:nvPr>
        </p:nvSpPr>
        <p:spPr>
          <a:prstGeom prst="rect">
            <a:avLst/>
          </a:prstGeom>
        </p:spPr>
        <p:txBody>
          <a:bodyPr/>
          <a:lstStyle>
            <a:lvl1pPr>
              <a:defRPr sz="1500"/>
            </a:lvl1pPr>
          </a:lstStyle>
          <a:p>
            <a:pPr/>
            <a:r>
              <a:t>These forward perturbation will allow us to visualize the perturbation growth and propagation. We can also compute an imperfect (but simple) estimation of the nonlinearity. This is we can estimate whether the assumption of linearity of the adjoint model holds. The forward perturbation can be done on initial conditions or forcing. Ideally, the perturbations in initial conditions have to be in quasi-geostrophic balance in order to do not generate inertial-gravity waves that can affect the system. The other option is to do it in forcing like the wind. This perturbation also generates inertial  gravity waves, however, they are treated in a more natural way. Moreover, the size of this waves can be reduced by the time history of the forcing.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2" name="Shape 222"/>
          <p:cNvSpPr/>
          <p:nvPr>
            <p:ph type="sldImg"/>
          </p:nvPr>
        </p:nvSpPr>
        <p:spPr>
          <a:prstGeom prst="rect">
            <a:avLst/>
          </a:prstGeom>
        </p:spPr>
        <p:txBody>
          <a:bodyPr/>
          <a:lstStyle/>
          <a:p>
            <a:pPr/>
          </a:p>
        </p:txBody>
      </p:sp>
      <p:sp>
        <p:nvSpPr>
          <p:cNvPr id="223" name="Shape 223"/>
          <p:cNvSpPr/>
          <p:nvPr>
            <p:ph type="body" sz="quarter" idx="1"/>
          </p:nvPr>
        </p:nvSpPr>
        <p:spPr>
          <a:prstGeom prst="rect">
            <a:avLst/>
          </a:prstGeom>
        </p:spPr>
        <p:txBody>
          <a:bodyPr/>
          <a:lstStyle>
            <a:lvl1pPr>
              <a:defRPr sz="1500"/>
            </a:lvl1pPr>
          </a:lstStyle>
          <a:p>
            <a:pPr/>
            <a:r>
              <a:t>We did two experiments, one perturbing the zone near Cozumel Island (resembling the variability from the Caribbean) and the other one perturbing the western Gulf of Mexico (by generating a coastal trapped wave). Here is a description of how these perturbations were done. Both perturbations have a gaussian shape with sigma equals to 0.5 degrees. x_0 and y_0 are the coordinates for the center of the gaussian, for one case is Cozumel Island and for the other is the east coast of Mexico. The perturbation near CI took this form whereas for the east coast was this. Please do not pay attention to units, let’s say that for CI A has units of square meters per second and for the east coast has units of m/s. Here you can see the location and the type of perturbation we are doing. These perturbations were added to the reference field and generate the perturbed run. The perturbation was on only for 1 day, then it was off.</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9" name="Shape 229"/>
          <p:cNvSpPr/>
          <p:nvPr>
            <p:ph type="sldImg"/>
          </p:nvPr>
        </p:nvSpPr>
        <p:spPr>
          <a:prstGeom prst="rect">
            <a:avLst/>
          </a:prstGeom>
        </p:spPr>
        <p:txBody>
          <a:bodyPr/>
          <a:lstStyle/>
          <a:p>
            <a:pPr/>
          </a:p>
        </p:txBody>
      </p:sp>
      <p:sp>
        <p:nvSpPr>
          <p:cNvPr id="230" name="Shape 230"/>
          <p:cNvSpPr/>
          <p:nvPr>
            <p:ph type="body" sz="quarter" idx="1"/>
          </p:nvPr>
        </p:nvSpPr>
        <p:spPr>
          <a:prstGeom prst="rect">
            <a:avLst/>
          </a:prstGeom>
        </p:spPr>
        <p:txBody>
          <a:bodyPr/>
          <a:lstStyle>
            <a:lvl1pPr>
              <a:defRPr sz="1500"/>
            </a:lvl1pPr>
          </a:lstStyle>
          <a:p>
            <a:pPr/>
            <a:r>
              <a:t>In this case, we will see how the perturbation, in Cozumel Island, evolves in time. Again this analysis is done on SSH and the magenta line stands as a reference for the location of the LC. The color is the difference between perturbed and unperturbed field. Here we can see how the perturbation moves around the edge of the LC. The perturbation eventually evolves to cyclonic and anticyclonic circulation around the LC, particularly in the east side of the LC. These perturbations seem to be trapped in the system and they grow with the pass of the time.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6" name="Shape 236"/>
          <p:cNvSpPr/>
          <p:nvPr>
            <p:ph type="sldImg"/>
          </p:nvPr>
        </p:nvSpPr>
        <p:spPr>
          <a:prstGeom prst="rect">
            <a:avLst/>
          </a:prstGeom>
        </p:spPr>
        <p:txBody>
          <a:bodyPr/>
          <a:lstStyle/>
          <a:p>
            <a:pPr/>
          </a:p>
        </p:txBody>
      </p:sp>
      <p:sp>
        <p:nvSpPr>
          <p:cNvPr id="237" name="Shape 237"/>
          <p:cNvSpPr/>
          <p:nvPr>
            <p:ph type="body" sz="quarter" idx="1"/>
          </p:nvPr>
        </p:nvSpPr>
        <p:spPr>
          <a:prstGeom prst="rect">
            <a:avLst/>
          </a:prstGeom>
        </p:spPr>
        <p:txBody>
          <a:bodyPr/>
          <a:lstStyle>
            <a:lvl1pPr>
              <a:defRPr sz="1500"/>
            </a:lvl1pPr>
          </a:lstStyle>
          <a:p>
            <a:pPr/>
            <a:r>
              <a:t>In this case, the perturbation was done in the Western Gulf of Mexico, we can see that the perturbation reaches the LC very fast like a CTW, and once it reaches the LC, cyclonic and anticyclonic perturbations are spotted along the edge of the LC. Those perturbations grow while moving downstream, again they seem to be trapped to the edge and they get bigger when on the east side of the LC. These results suggest that the conclusions obtained from the adjoint are correct. However, we have to check if the assumption of linearity used by the adjoint is valid for this perturbation.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2" name="Shape 242"/>
          <p:cNvSpPr/>
          <p:nvPr>
            <p:ph type="sldImg"/>
          </p:nvPr>
        </p:nvSpPr>
        <p:spPr>
          <a:prstGeom prst="rect">
            <a:avLst/>
          </a:prstGeom>
        </p:spPr>
        <p:txBody>
          <a:bodyPr/>
          <a:lstStyle/>
          <a:p>
            <a:pPr/>
          </a:p>
        </p:txBody>
      </p:sp>
      <p:sp>
        <p:nvSpPr>
          <p:cNvPr id="243" name="Shape 243"/>
          <p:cNvSpPr/>
          <p:nvPr>
            <p:ph type="body" sz="quarter" idx="1"/>
          </p:nvPr>
        </p:nvSpPr>
        <p:spPr>
          <a:prstGeom prst="rect">
            <a:avLst/>
          </a:prstGeom>
        </p:spPr>
        <p:txBody>
          <a:bodyPr/>
          <a:lstStyle>
            <a:lvl1pPr>
              <a:defRPr sz="1500"/>
            </a:lvl1pPr>
          </a:lstStyle>
          <a:p>
            <a:pPr/>
            <a:r>
              <a:t>For doing this we need another pair of perturbations but with opposite sign and with combinations of them we are going to estimate how big is the linear response compared to the nonlinear. The process follows. Let’s Taylor series to expand the perturbation in powers of the perturbation. Let's do it for the positive and negative perturbation. These two equations show so. In this case h+ is the positive perturbation, h- is the negative perturbation, h_0 is the reference, and then we have the linear, quadratic, cubic and so on for each one of the expansions (positive and negative), let’s call the left-hand side, \deltah_1 and \deltah_2 such a way we can estimate \deltaH_1 like the subtraction of the second from the first equation such a way we will have something here is going o be equals to the linear term plus cubic, fifth and so on whereas \detalH_2 will be the summation of equation 1 and 2 and in this case will be equal to the quadratic term plus, fourth, sixth and so on. The important part from this is we have one term with the linear response and a second term with the nonlinear response so if \deltaH_1 is much more bigger than \deltaH_2 we say that linear response dominates but if \deltaH_1 and \deltaH_2 have similar magnitudes further investigation has to be done in order to find out which one dominates. So we did those calculations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6" name="Shape 126"/>
          <p:cNvSpPr/>
          <p:nvPr>
            <p:ph type="sldImg"/>
          </p:nvPr>
        </p:nvSpPr>
        <p:spPr>
          <a:prstGeom prst="rect">
            <a:avLst/>
          </a:prstGeom>
        </p:spPr>
        <p:txBody>
          <a:bodyPr/>
          <a:lstStyle/>
          <a:p>
            <a:pPr/>
          </a:p>
        </p:txBody>
      </p:sp>
      <p:sp>
        <p:nvSpPr>
          <p:cNvPr id="127" name="Shape 127"/>
          <p:cNvSpPr/>
          <p:nvPr>
            <p:ph type="body" sz="quarter" idx="1"/>
          </p:nvPr>
        </p:nvSpPr>
        <p:spPr>
          <a:prstGeom prst="rect">
            <a:avLst/>
          </a:prstGeom>
        </p:spPr>
        <p:txBody>
          <a:bodyPr/>
          <a:lstStyle>
            <a:lvl1pPr>
              <a:defRPr sz="1500"/>
            </a:lvl1pPr>
          </a:lstStyle>
          <a:p>
            <a:pPr/>
            <a:r>
              <a:t>Let me tell you about the outline of this presentation. First I'm going to give a description of the problem. Then I will mention the tools used with a brief description of them, followed by some results, some findings and ongoing investigation which is related to the linkage between the deep circulation and the LCFEs.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9" name="Shape 249"/>
          <p:cNvSpPr/>
          <p:nvPr>
            <p:ph type="sldImg"/>
          </p:nvPr>
        </p:nvSpPr>
        <p:spPr>
          <a:prstGeom prst="rect">
            <a:avLst/>
          </a:prstGeom>
        </p:spPr>
        <p:txBody>
          <a:bodyPr/>
          <a:lstStyle/>
          <a:p>
            <a:pPr/>
          </a:p>
        </p:txBody>
      </p:sp>
      <p:sp>
        <p:nvSpPr>
          <p:cNvPr id="250" name="Shape 250"/>
          <p:cNvSpPr/>
          <p:nvPr>
            <p:ph type="body" sz="quarter" idx="1"/>
          </p:nvPr>
        </p:nvSpPr>
        <p:spPr>
          <a:prstGeom prst="rect">
            <a:avLst/>
          </a:prstGeom>
        </p:spPr>
        <p:txBody>
          <a:bodyPr/>
          <a:lstStyle>
            <a:lvl1pPr>
              <a:defRPr sz="1500"/>
            </a:lvl1pPr>
          </a:lstStyle>
          <a:p>
            <a:pPr/>
            <a:r>
              <a:t>And we got that the linear response is two order of magnitude bigger than the nonlinear, so again the adjoint conclusions still hold. So far we identified possible sources of variability for the LCFE, the next question is How that variability is being generated? In order to address this problem, we computed the barotropic and baroclinic energy conversion terms. So we did a calculation of the barotropic and baroclinic conversion term for the same stage we are analyzing when the LC is extended.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7" name="Shape 257"/>
          <p:cNvSpPr/>
          <p:nvPr>
            <p:ph type="sldImg"/>
          </p:nvPr>
        </p:nvSpPr>
        <p:spPr>
          <a:prstGeom prst="rect">
            <a:avLst/>
          </a:prstGeom>
        </p:spPr>
        <p:txBody>
          <a:bodyPr/>
          <a:lstStyle/>
          <a:p>
            <a:pPr/>
          </a:p>
        </p:txBody>
      </p:sp>
      <p:sp>
        <p:nvSpPr>
          <p:cNvPr id="258" name="Shape 258"/>
          <p:cNvSpPr/>
          <p:nvPr>
            <p:ph type="body" sz="quarter" idx="1"/>
          </p:nvPr>
        </p:nvSpPr>
        <p:spPr>
          <a:prstGeom prst="rect">
            <a:avLst/>
          </a:prstGeom>
        </p:spPr>
        <p:txBody>
          <a:bodyPr/>
          <a:lstStyle>
            <a:lvl1pPr>
              <a:defRPr sz="1500"/>
            </a:lvl1pPr>
          </a:lstStyle>
          <a:p>
            <a:pPr/>
            <a:r>
              <a:t>That is over a period of 60 days. We are following the notation in Jouanno et al., 2016, so we have the barotropic term is the first equation and the baroclinic term is the second equation. We use the diagnostic package of MITgcm in order to get the elements for this calculations. u’ and v’ are the anomaly between the instantaneous fields and the Low-Frequency field, the low-frequency field is an average over 12 hrs. For the baroclinic term, we have gravity, reference density, anomaly density and anomaly of vertical component of the velocity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2" name="Shape 262"/>
          <p:cNvSpPr/>
          <p:nvPr>
            <p:ph type="sldImg"/>
          </p:nvPr>
        </p:nvSpPr>
        <p:spPr>
          <a:prstGeom prst="rect">
            <a:avLst/>
          </a:prstGeom>
        </p:spPr>
        <p:txBody>
          <a:bodyPr/>
          <a:lstStyle/>
          <a:p>
            <a:pPr/>
          </a:p>
        </p:txBody>
      </p:sp>
      <p:sp>
        <p:nvSpPr>
          <p:cNvPr id="263" name="Shape 263"/>
          <p:cNvSpPr/>
          <p:nvPr>
            <p:ph type="body" sz="quarter" idx="1"/>
          </p:nvPr>
        </p:nvSpPr>
        <p:spPr>
          <a:prstGeom prst="rect">
            <a:avLst/>
          </a:prstGeom>
        </p:spPr>
        <p:txBody>
          <a:bodyPr/>
          <a:lstStyle>
            <a:lvl1pPr>
              <a:defRPr sz="1500"/>
            </a:lvl1pPr>
          </a:lstStyle>
          <a:p>
            <a:pPr/>
            <a:r>
              <a:t>This is the barotropic conversion term averaged over the whole period (60 days) at different depths, in this case, positive values (red) means a transfer of energy from the mean flow into the eddy flow, so the generation of eddies is taking place. Barotropic conversion term relates the horizontal shear, so we can see that in regions where the LC is interacting with topography is possible to see a positive barotropic conversion term so there is a transfer of energy from the mean flow into the EKE field. We can see that this transfer is taking place mainly in the upper part of the Gulf reaching until 283 m but after that seems to have no effect.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a:p>
        </p:txBody>
      </p:sp>
      <p:sp>
        <p:nvSpPr>
          <p:cNvPr id="268" name="Shape 268"/>
          <p:cNvSpPr/>
          <p:nvPr>
            <p:ph type="body" sz="quarter" idx="1"/>
          </p:nvPr>
        </p:nvSpPr>
        <p:spPr>
          <a:prstGeom prst="rect">
            <a:avLst/>
          </a:prstGeom>
        </p:spPr>
        <p:txBody>
          <a:bodyPr/>
          <a:lstStyle>
            <a:lvl1pPr>
              <a:defRPr sz="1500"/>
            </a:lvl1pPr>
          </a:lstStyle>
          <a:p>
            <a:pPr/>
            <a:r>
              <a:t>In the case of baroclinic conversion term we can see that is smaller than barotropic, however between 100 and 300 it is the depth where the biggest activity in baroclinic term take place and particularly it starts from on the tip of Campeche bank which could be and important zone of generation of instabilities.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2" name="Shape 272"/>
          <p:cNvSpPr/>
          <p:nvPr>
            <p:ph type="sldImg"/>
          </p:nvPr>
        </p:nvSpPr>
        <p:spPr>
          <a:prstGeom prst="rect">
            <a:avLst/>
          </a:prstGeom>
        </p:spPr>
        <p:txBody>
          <a:bodyPr/>
          <a:lstStyle/>
          <a:p>
            <a:pPr/>
          </a:p>
        </p:txBody>
      </p:sp>
      <p:sp>
        <p:nvSpPr>
          <p:cNvPr id="273" name="Shape 273"/>
          <p:cNvSpPr/>
          <p:nvPr>
            <p:ph type="body" sz="quarter" idx="1"/>
          </p:nvPr>
        </p:nvSpPr>
        <p:spPr>
          <a:prstGeom prst="rect">
            <a:avLst/>
          </a:prstGeom>
        </p:spPr>
        <p:txBody>
          <a:bodyPr/>
          <a:lstStyle/>
          <a:p>
            <a:pPr/>
            <a:r>
              <a:t>Trying to go a little bit further from the density profiles a calculation of brunt-vaisala frequency profiles was calculated and the estimation of the vertical modes was done identifying the region with maximum vertical velocity which will corresponds to the interface for that mode and here is a plot of the depth of that surface for the first baroclinic mode and we can see that the depths corresponds to the points of maximum sensitivity between 200 and 700 m which is probably the point of generation of LCFE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7" name="Shape 277"/>
          <p:cNvSpPr/>
          <p:nvPr>
            <p:ph type="sldImg"/>
          </p:nvPr>
        </p:nvSpPr>
        <p:spPr>
          <a:prstGeom prst="rect">
            <a:avLst/>
          </a:prstGeom>
        </p:spPr>
        <p:txBody>
          <a:bodyPr/>
          <a:lstStyle/>
          <a:p>
            <a:pPr/>
          </a:p>
        </p:txBody>
      </p:sp>
      <p:sp>
        <p:nvSpPr>
          <p:cNvPr id="278" name="Shape 278"/>
          <p:cNvSpPr/>
          <p:nvPr>
            <p:ph type="body" sz="quarter" idx="1"/>
          </p:nvPr>
        </p:nvSpPr>
        <p:spPr>
          <a:prstGeom prst="rect">
            <a:avLst/>
          </a:prstGeom>
        </p:spPr>
        <p:txBody>
          <a:bodyPr/>
          <a:lstStyle/>
          <a:p>
            <a:pPr>
              <a:defRPr sz="1500"/>
            </a:pPr>
            <a:r>
              <a:t>Summarizing we have these findings:</a:t>
            </a:r>
          </a:p>
          <a:p>
            <a:pPr>
              <a:defRPr sz="1500"/>
            </a:pPr>
            <a:r>
              <a:t>Read them</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lvl1pPr>
              <a:defRPr sz="1500"/>
            </a:lvl1pPr>
          </a:lstStyle>
          <a:p>
            <a:pPr/>
            <a:r>
              <a:t>At the beginning of the presentation I told you that from our results, a linkage between the deep circulation and the surface circulation has come out. Well, this is no new, for example, LeHenaff et al, 2012 showed evidence (using HYCOM as a numerical model) that LCFEs could be affected by deep circulation. Our sensitivity experiments show high values down deep in the Golf between the LC and the wall generated by the Florida shelf. Following the adjoint results we did a perturbation of 0.01 degrees celsius at approximately 3000 m depth and we found once again that that perturbation has an effect on the east side of the LC</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lvl1pPr>
              <a:defRPr sz="1500"/>
            </a:lvl1pPr>
          </a:lstStyle>
          <a:p>
            <a:pPr/>
            <a:r>
              <a:t>Here you have an animation of that perturbation &lt;&lt;PLAY&gt;&gt; again is for the same period of time and you can see how this perturbation grows on the east side of the LC, suggesting that further research has to be done in that area to understand the dynamics at work.</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3" name="Shape 293"/>
          <p:cNvSpPr/>
          <p:nvPr>
            <p:ph type="sldImg"/>
          </p:nvPr>
        </p:nvSpPr>
        <p:spPr>
          <a:prstGeom prst="rect">
            <a:avLst/>
          </a:prstGeom>
        </p:spPr>
        <p:txBody>
          <a:bodyPr/>
          <a:lstStyle/>
          <a:p>
            <a:pPr/>
          </a:p>
        </p:txBody>
      </p:sp>
      <p:sp>
        <p:nvSpPr>
          <p:cNvPr id="294" name="Shape 294"/>
          <p:cNvSpPr/>
          <p:nvPr>
            <p:ph type="body" sz="quarter" idx="1"/>
          </p:nvPr>
        </p:nvSpPr>
        <p:spPr>
          <a:prstGeom prst="rect">
            <a:avLst/>
          </a:prstGeom>
        </p:spPr>
        <p:txBody>
          <a:bodyPr/>
          <a:lstStyle/>
          <a:p>
            <a:pPr/>
            <a:r>
              <a:t>and that would be all! Thank you! Do you have any questions?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This is the sensitivity with respect to SSH. We can see the evolution in time (backward) of the circulation around the LCFE, the pink line corresponds to the limit of the LC as defined by the 17 cm contour (it is only a reference). Here we have 24 days of backward integration. We can see at the very beginning how that variability starts its movement upstream around the edge of the LC then when it reaches Campeche bank the variability bifurcates, one part hastens into the west gulf of Mexico and the other part seems to continue its backward advection into the Caribbean but close to Yucatan Peninsula on the edge of the LC. All these observations are in agreement with what is known about LCFEs in the LC system, merger between LCFEs have been reported from satellite data, variability in cyclone form has been reported coming through Yucatan Channel from altimetry data and from mooring observations, and recently CTW have been highlighted as a mechanism generator of LCFEs. These CTWs travel anti clockwise in the west Gulf of Mexico and impinge the LC generating instabilities big enough to generate LCFEs. What 3D variables like velocity say about this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1" name="Shape 131"/>
          <p:cNvSpPr/>
          <p:nvPr>
            <p:ph type="sldImg"/>
          </p:nvPr>
        </p:nvSpPr>
        <p:spPr>
          <a:prstGeom prst="rect">
            <a:avLst/>
          </a:prstGeom>
        </p:spPr>
        <p:txBody>
          <a:bodyPr/>
          <a:lstStyle/>
          <a:p>
            <a:pPr/>
          </a:p>
        </p:txBody>
      </p:sp>
      <p:sp>
        <p:nvSpPr>
          <p:cNvPr id="132" name="Shape 132"/>
          <p:cNvSpPr/>
          <p:nvPr>
            <p:ph type="body" sz="quarter" idx="1"/>
          </p:nvPr>
        </p:nvSpPr>
        <p:spPr>
          <a:prstGeom prst="rect">
            <a:avLst/>
          </a:prstGeom>
        </p:spPr>
        <p:txBody>
          <a:bodyPr/>
          <a:lstStyle>
            <a:lvl1pPr>
              <a:defRPr sz="1500"/>
            </a:lvl1pPr>
          </a:lstStyle>
          <a:p>
            <a:pPr/>
            <a:r>
              <a:t>As you know the circulation in the Gulf of Mexico is dominated by the loop current and the eddies released by the loop current. Right now we don't know what is the main mechanism that triggers the release of an eddy, though, there are many theories about it. I am not going to enumerate the theories, but this presentation is based on one of them: The presence of an LCFE. Particularly one located on the east side of the LC's neck, which is thought to have a controlling effect on the separation. Why this mechanism? Well, after some exploratory analysis of numerical model outputs (Ganesh, HYCOM), was possible to see conspicuous structures like LCFEs just before the separation. So I decided to see what drives the variability of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6" name="Shape 306"/>
          <p:cNvSpPr/>
          <p:nvPr>
            <p:ph type="sldImg"/>
          </p:nvPr>
        </p:nvSpPr>
        <p:spPr>
          <a:prstGeom prst="rect">
            <a:avLst/>
          </a:prstGeom>
        </p:spPr>
        <p:txBody>
          <a:bodyPr/>
          <a:lstStyle/>
          <a:p>
            <a:pPr/>
          </a:p>
        </p:txBody>
      </p:sp>
      <p:sp>
        <p:nvSpPr>
          <p:cNvPr id="307" name="Shape 307"/>
          <p:cNvSpPr/>
          <p:nvPr>
            <p:ph type="body" sz="quarter" idx="1"/>
          </p:nvPr>
        </p:nvSpPr>
        <p:spPr>
          <a:prstGeom prst="rect">
            <a:avLst/>
          </a:prstGeom>
        </p:spPr>
        <p:txBody>
          <a:bodyPr/>
          <a:lstStyle/>
          <a:p>
            <a:pPr/>
            <a:r>
              <a:t>Well in this case we have the sensitivity with respect to velocity (u-component) in this case because this is a 3D field, we have time evolving in time by rows and at different depths by columns here we have 20 days of backward integration and four different depths. In this case we can see something similar to what the sensitivity with respect to eta showed us, however some extra information we can pull for this plots for example the sensitivity is reduced at surface and is increased at depth with the pass of the time (backward). Another characteristic is observed like the hot spot located at the tip of Campeche Bank between 454 and 719 m</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2" name="Shape 312"/>
          <p:cNvSpPr/>
          <p:nvPr>
            <p:ph type="sldImg"/>
          </p:nvPr>
        </p:nvSpPr>
        <p:spPr>
          <a:prstGeom prst="rect">
            <a:avLst/>
          </a:prstGeom>
        </p:spPr>
        <p:txBody>
          <a:bodyPr/>
          <a:lstStyle/>
          <a:p>
            <a:pPr/>
          </a:p>
        </p:txBody>
      </p:sp>
      <p:sp>
        <p:nvSpPr>
          <p:cNvPr id="313" name="Shape 313"/>
          <p:cNvSpPr/>
          <p:nvPr>
            <p:ph type="body" sz="quarter" idx="1"/>
          </p:nvPr>
        </p:nvSpPr>
        <p:spPr>
          <a:prstGeom prst="rect">
            <a:avLst/>
          </a:prstGeom>
        </p:spPr>
        <p:txBody>
          <a:bodyPr/>
          <a:lstStyle/>
          <a:p>
            <a:pPr/>
            <a:r>
              <a:t>The same characteristics are observed in the sensitivity with respect to v-component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here we get the linear response of the system for forty days of forward analysis as you can see the result is very similar to what we saw in the forward perturbation, so we can anticipate that nonlinearity is going to be no importan, but here we have the calculation for the nonlinearity estimation</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and it is 2 order of magnitude smaller than the linear part so again we can trust in the conclusions we obtained from the adjoint integration. So far we identified possible sources of variability for the LCFE, the next question is that variability is being generated. In order to address this problem we computed the barotropic and baroclinic energy conversion terms. SO we did a calculation of the barotropic and baroclinic conversion term for the same stage we are analyzing when the LC is extended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6" name="Shape 136"/>
          <p:cNvSpPr/>
          <p:nvPr>
            <p:ph type="sldImg"/>
          </p:nvPr>
        </p:nvSpPr>
        <p:spPr>
          <a:prstGeom prst="rect">
            <a:avLst/>
          </a:prstGeom>
        </p:spPr>
        <p:txBody>
          <a:bodyPr/>
          <a:lstStyle/>
          <a:p>
            <a:pPr/>
          </a:p>
        </p:txBody>
      </p:sp>
      <p:sp>
        <p:nvSpPr>
          <p:cNvPr id="137" name="Shape 137"/>
          <p:cNvSpPr/>
          <p:nvPr>
            <p:ph type="body" sz="quarter" idx="1"/>
          </p:nvPr>
        </p:nvSpPr>
        <p:spPr>
          <a:prstGeom prst="rect">
            <a:avLst/>
          </a:prstGeom>
        </p:spPr>
        <p:txBody>
          <a:bodyPr/>
          <a:lstStyle>
            <a:lvl1pPr>
              <a:defRPr sz="1500"/>
            </a:lvl1pPr>
          </a:lstStyle>
          <a:p>
            <a:pPr/>
            <a:r>
              <a:t>Well, I have my scientific question, now, what are our tools? I have the MITgcm and its adjoint. Here at SCRIPPS the MITgcm has been used in a routinely way since many years now, some of them in the Gulf of Mexico, thus we have a configuration that had delivered good results in the past for forecasts and state estimates. Nevertheless, the reason why this work is possible is because of the adjoint of the MITgcm. But what's the deal with the adjoint? Well, the adjoint allows us to take the derivative of a cost function with respect to the state variables of the model. That is we can compute the ratio of change of the cost function with respect to a change in the state variables (temperature, salinity, velocity, eta). Let’s try to clarify this a little bit.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Shape 143"/>
          <p:cNvSpPr/>
          <p:nvPr>
            <p:ph type="sldImg"/>
          </p:nvPr>
        </p:nvSpPr>
        <p:spPr>
          <a:prstGeom prst="rect">
            <a:avLst/>
          </a:prstGeom>
        </p:spPr>
        <p:txBody>
          <a:bodyPr/>
          <a:lstStyle/>
          <a:p>
            <a:pPr/>
          </a:p>
        </p:txBody>
      </p:sp>
      <p:sp>
        <p:nvSpPr>
          <p:cNvPr id="144" name="Shape 144"/>
          <p:cNvSpPr/>
          <p:nvPr>
            <p:ph type="body" sz="quarter" idx="1"/>
          </p:nvPr>
        </p:nvSpPr>
        <p:spPr>
          <a:prstGeom prst="rect">
            <a:avLst/>
          </a:prstGeom>
        </p:spPr>
        <p:txBody>
          <a:bodyPr/>
          <a:lstStyle>
            <a:lvl1pPr>
              <a:defRPr sz="1500"/>
            </a:lvl1pPr>
          </a:lstStyle>
          <a:p>
            <a:pPr/>
            <a:r>
              <a:t>The question is How can we identify mechanisms that affect the LCFEs? We can do perturbations in the forward run and see how they evolve in time and how they are related to a particular point in the domain. This is an example of a forward perturbation, I will skip the details on the explanation of the figure because I will give them later on. The important part here is we do a perturbation in the green circle and see how it evolves in time. We can see how every single point in the domain is related to that perturbation; for example, we can choose a point here or there or an area here or there. One choice, of course, could be an LCFE. This little plot tries to summarize the finite difference approach to this problem. Here the regular grid can be thought as the initial state and the folded grid is the final state where we want to analyze something. On the other hand, the adjoint does the same relate one point to the whole grid, but in the opposite direction.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8" name="Shape 148"/>
          <p:cNvSpPr/>
          <p:nvPr>
            <p:ph type="sldImg"/>
          </p:nvPr>
        </p:nvSpPr>
        <p:spPr>
          <a:prstGeom prst="rect">
            <a:avLst/>
          </a:prstGeom>
        </p:spPr>
        <p:txBody>
          <a:bodyPr/>
          <a:lstStyle/>
          <a:p>
            <a:pPr/>
          </a:p>
        </p:txBody>
      </p:sp>
      <p:sp>
        <p:nvSpPr>
          <p:cNvPr id="149" name="Shape 149"/>
          <p:cNvSpPr/>
          <p:nvPr>
            <p:ph type="body" sz="quarter" idx="1"/>
          </p:nvPr>
        </p:nvSpPr>
        <p:spPr>
          <a:prstGeom prst="rect">
            <a:avLst/>
          </a:prstGeom>
        </p:spPr>
        <p:txBody>
          <a:bodyPr/>
          <a:lstStyle>
            <a:lvl1pPr>
              <a:defRPr sz="1500"/>
            </a:lvl1pPr>
          </a:lstStyle>
          <a:p>
            <a:pPr/>
            <a:r>
              <a:t>So, again, by finite difference approximation, we can perturb an initial stage and see the effect on the whole domain in the final stage, whereas with the adjoint we define the region or characteristic we are interested in (the cost function) and use the adjoint model to identify regions that influence the most that particular characteristic. By characteristic, I meant, for example, a simple value of SSH in one point or a weighted summation of several points or a combination of u component and v component of the velocity, and of course it could be 2D or 3D. The only condition is that it has to be meaningful for the problem we are analyzing.</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3" name="Shape 153"/>
          <p:cNvSpPr/>
          <p:nvPr>
            <p:ph type="sldImg"/>
          </p:nvPr>
        </p:nvSpPr>
        <p:spPr>
          <a:prstGeom prst="rect">
            <a:avLst/>
          </a:prstGeom>
        </p:spPr>
        <p:txBody>
          <a:bodyPr/>
          <a:lstStyle/>
          <a:p>
            <a:pPr/>
          </a:p>
        </p:txBody>
      </p:sp>
      <p:sp>
        <p:nvSpPr>
          <p:cNvPr id="154" name="Shape 154"/>
          <p:cNvSpPr/>
          <p:nvPr>
            <p:ph type="body" sz="quarter" idx="1"/>
          </p:nvPr>
        </p:nvSpPr>
        <p:spPr>
          <a:prstGeom prst="rect">
            <a:avLst/>
          </a:prstGeom>
        </p:spPr>
        <p:txBody>
          <a:bodyPr/>
          <a:lstStyle>
            <a:lvl1pPr>
              <a:defRPr sz="1500"/>
            </a:lvl1pPr>
          </a:lstStyle>
          <a:p>
            <a:pPr/>
            <a:r>
              <a:t>Of course, the adjoint has limitations because uses the linearized version of the model, however, we can check under what circumstances this assumption is valid, so we can validate the conclusions obtained by adjoint integrations. After all this, we have that the first step to solving our problem is to identify a meaningful cost function.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0" name="Shape 160"/>
          <p:cNvSpPr/>
          <p:nvPr>
            <p:ph type="sldImg"/>
          </p:nvPr>
        </p:nvSpPr>
        <p:spPr>
          <a:prstGeom prst="rect">
            <a:avLst/>
          </a:prstGeom>
        </p:spPr>
        <p:txBody>
          <a:bodyPr/>
          <a:lstStyle/>
          <a:p>
            <a:pPr/>
          </a:p>
        </p:txBody>
      </p:sp>
      <p:sp>
        <p:nvSpPr>
          <p:cNvPr id="161" name="Shape 161"/>
          <p:cNvSpPr/>
          <p:nvPr>
            <p:ph type="body" sz="quarter" idx="1"/>
          </p:nvPr>
        </p:nvSpPr>
        <p:spPr>
          <a:prstGeom prst="rect">
            <a:avLst/>
          </a:prstGeom>
        </p:spPr>
        <p:txBody>
          <a:bodyPr/>
          <a:lstStyle>
            <a:lvl1pPr>
              <a:defRPr sz="1500"/>
            </a:lvl1pPr>
          </a:lstStyle>
          <a:p>
            <a:pPr/>
            <a:r>
              <a:t>We are interested in the pathways of influence on LCFEs. A reasonable measure or cost function could be to define the intensity of the LCFE. We can do just so by computing the circulation around the LCFE. That is we can do an integration of the vertical component of the vorticity within the LCFE. For doing so we need a definition of the limits of the LCFE which are obtained by the Okubo-Weiss parameter. The Okubo-Weiss parameter measures the relative importance of the normal and shear component of the strain and the relative vorticity. Enclosed regions where vorticity dominates to strain components are defined as eddies and we will use that for the definitions of the limit of the LCFE.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5" name="Shape 165"/>
          <p:cNvSpPr/>
          <p:nvPr>
            <p:ph type="sldImg"/>
          </p:nvPr>
        </p:nvSpPr>
        <p:spPr>
          <a:prstGeom prst="rect">
            <a:avLst/>
          </a:prstGeom>
        </p:spPr>
        <p:txBody>
          <a:bodyPr/>
          <a:lstStyle/>
          <a:p>
            <a:pPr/>
          </a:p>
        </p:txBody>
      </p:sp>
      <p:sp>
        <p:nvSpPr>
          <p:cNvPr id="166" name="Shape 166"/>
          <p:cNvSpPr/>
          <p:nvPr>
            <p:ph type="body" sz="quarter" idx="1"/>
          </p:nvPr>
        </p:nvSpPr>
        <p:spPr>
          <a:prstGeom prst="rect">
            <a:avLst/>
          </a:prstGeom>
        </p:spPr>
        <p:txBody>
          <a:bodyPr/>
          <a:lstStyle>
            <a:lvl1pPr>
              <a:defRPr sz="1500"/>
            </a:lvl1pPr>
          </a:lstStyle>
          <a:p>
            <a:pPr/>
            <a:r>
              <a:t>OK, I have talked about many things but the process is straightforward, let me summarize it: We will run the forward model in a free mode using the previous configuration, from those outputs we identified release events. Thence we went back few days and identify the LCFE on the east side of the LC neck by Okubo-Weiss and compute the circulation around the eddy. With this information, we integrate the adjoint model backward in time to estimate the sensitivities with respect to each one of the state variables (temperature, salinity, u, v, and w component of velocity and eta). As I mentioned above, the adjoint uses a linearization of the nonlinear model, thus we will check the validity of that assumption by doing forward perturbation</a:t>
            </a:r>
          </a:p>
        </p:txBody>
      </p:sp>
    </p:spTree>
  </p:cSld>
  <p:clrMapOvr>
    <a:masterClrMapping/>
  </p:clrMapOvr>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amp; Subtitle">
    <p:spTree>
      <p:nvGrpSpPr>
        <p:cNvPr id="1" name=""/>
        <p:cNvGrpSpPr/>
        <p:nvPr/>
      </p:nvGrpSpPr>
      <p:grpSpPr>
        <a:xfrm>
          <a:off x="0" y="0"/>
          <a:ext cx="0" cy="0"/>
          <a:chOff x="0" y="0"/>
          <a:chExt cx="0" cy="0"/>
        </a:xfrm>
      </p:grpSpPr>
      <p:sp>
        <p:nvSpPr>
          <p:cNvPr id="11" name="Shape 11"/>
          <p:cNvSpPr/>
          <p:nvPr>
            <p:ph type="title"/>
          </p:nvPr>
        </p:nvSpPr>
        <p:spPr>
          <a:xfrm>
            <a:off x="1270000" y="1638300"/>
            <a:ext cx="10464800" cy="3302000"/>
          </a:xfrm>
          <a:prstGeom prst="rect">
            <a:avLst/>
          </a:prstGeom>
        </p:spPr>
        <p:txBody>
          <a:bodyPr anchor="b"/>
          <a:lstStyle/>
          <a:p>
            <a:pPr/>
            <a:r>
              <a:t>Title Text</a:t>
            </a:r>
          </a:p>
        </p:txBody>
      </p:sp>
      <p:sp>
        <p:nvSpPr>
          <p:cNvPr id="12" name="Shape 12"/>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93" name="Shape 93"/>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pPr/>
            <a:r>
              <a:t>–Johnny Appleseed</a:t>
            </a:r>
          </a:p>
        </p:txBody>
      </p:sp>
      <p:sp>
        <p:nvSpPr>
          <p:cNvPr id="94" name="Shape 94"/>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pPr/>
            <a:r>
              <a:t>“Type a quote here.” </a:t>
            </a:r>
          </a:p>
        </p:txBody>
      </p:sp>
      <p:sp>
        <p:nvSpPr>
          <p:cNvPr id="95" name="Shape 9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02" name="Shape 102"/>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10" name="Shape 11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20" name="Shape 20"/>
          <p:cNvSpPr/>
          <p:nvPr>
            <p:ph type="pic" idx="13"/>
          </p:nvPr>
        </p:nvSpPr>
        <p:spPr>
          <a:xfrm>
            <a:off x="1606550" y="635000"/>
            <a:ext cx="9779000" cy="5918200"/>
          </a:xfrm>
          <a:prstGeom prst="rect">
            <a:avLst/>
          </a:prstGeom>
        </p:spPr>
        <p:txBody>
          <a:bodyPr lIns="91439" tIns="45719" rIns="91439" bIns="45719" anchor="t">
            <a:noAutofit/>
          </a:bodyPr>
          <a:lstStyle/>
          <a:p>
            <a:pPr/>
          </a:p>
        </p:txBody>
      </p:sp>
      <p:sp>
        <p:nvSpPr>
          <p:cNvPr id="21" name="Shape 21"/>
          <p:cNvSpPr/>
          <p:nvPr>
            <p:ph type="title"/>
          </p:nvPr>
        </p:nvSpPr>
        <p:spPr>
          <a:xfrm>
            <a:off x="1270000" y="6718300"/>
            <a:ext cx="10464800" cy="1422400"/>
          </a:xfrm>
          <a:prstGeom prst="rect">
            <a:avLst/>
          </a:prstGeom>
        </p:spPr>
        <p:txBody>
          <a:bodyPr anchor="b"/>
          <a:lstStyle/>
          <a:p>
            <a:pPr/>
            <a:r>
              <a:t>Title Text</a:t>
            </a:r>
          </a:p>
        </p:txBody>
      </p:sp>
      <p:sp>
        <p:nvSpPr>
          <p:cNvPr id="22" name="Shape 22"/>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23" name="Shape 23"/>
          <p:cNvSpPr/>
          <p:nvPr>
            <p:ph type="sldNum" sz="quarter" idx="2"/>
          </p:nvPr>
        </p:nvSpPr>
        <p:spPr>
          <a:xfrm>
            <a:off x="6311798" y="9245600"/>
            <a:ext cx="368504" cy="3810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30" name="Shape 30"/>
          <p:cNvSpPr/>
          <p:nvPr>
            <p:ph type="title"/>
          </p:nvPr>
        </p:nvSpPr>
        <p:spPr>
          <a:xfrm>
            <a:off x="1270000" y="3225800"/>
            <a:ext cx="10464800" cy="3302000"/>
          </a:xfrm>
          <a:prstGeom prst="rect">
            <a:avLst/>
          </a:prstGeom>
        </p:spPr>
        <p:txBody>
          <a:bodyPr/>
          <a:lstStyle/>
          <a:p>
            <a:pPr/>
            <a:r>
              <a:t>Title Text</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38" name="Shape 38"/>
          <p:cNvSpPr/>
          <p:nvPr>
            <p:ph type="pic" sz="half" idx="13"/>
          </p:nvPr>
        </p:nvSpPr>
        <p:spPr>
          <a:xfrm>
            <a:off x="6718300" y="635000"/>
            <a:ext cx="5334000" cy="8229600"/>
          </a:xfrm>
          <a:prstGeom prst="rect">
            <a:avLst/>
          </a:prstGeom>
        </p:spPr>
        <p:txBody>
          <a:bodyPr lIns="91439" tIns="45719" rIns="91439" bIns="45719" anchor="t">
            <a:noAutofit/>
          </a:bodyPr>
          <a:lstStyle/>
          <a:p>
            <a:pPr/>
          </a:p>
        </p:txBody>
      </p:sp>
      <p:sp>
        <p:nvSpPr>
          <p:cNvPr id="39" name="Shape 39"/>
          <p:cNvSpPr/>
          <p:nvPr>
            <p:ph type="title"/>
          </p:nvPr>
        </p:nvSpPr>
        <p:spPr>
          <a:xfrm>
            <a:off x="952500" y="635000"/>
            <a:ext cx="5334000" cy="3987800"/>
          </a:xfrm>
          <a:prstGeom prst="rect">
            <a:avLst/>
          </a:prstGeom>
        </p:spPr>
        <p:txBody>
          <a:bodyPr anchor="b"/>
          <a:lstStyle>
            <a:lvl1pPr>
              <a:defRPr sz="6000"/>
            </a:lvl1pPr>
          </a:lstStyle>
          <a:p>
            <a:pPr/>
            <a:r>
              <a:t>Title Text</a:t>
            </a:r>
          </a:p>
        </p:txBody>
      </p:sp>
      <p:sp>
        <p:nvSpPr>
          <p:cNvPr id="40" name="Shape 40"/>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41" name="Shape 4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48" name="Shape 48"/>
          <p:cNvSpPr/>
          <p:nvPr>
            <p:ph type="title"/>
          </p:nvPr>
        </p:nvSpPr>
        <p:spPr>
          <a:prstGeom prst="rect">
            <a:avLst/>
          </a:prstGeom>
        </p:spPr>
        <p:txBody>
          <a:bodyPr/>
          <a:lstStyle/>
          <a:p>
            <a:pPr/>
            <a:r>
              <a:t>Title Text</a:t>
            </a:r>
          </a:p>
        </p:txBody>
      </p:sp>
      <p:sp>
        <p:nvSpPr>
          <p:cNvPr id="49" name="Shape 49"/>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56" name="Shape 56"/>
          <p:cNvSpPr/>
          <p:nvPr>
            <p:ph type="title"/>
          </p:nvPr>
        </p:nvSpPr>
        <p:spPr>
          <a:prstGeom prst="rect">
            <a:avLst/>
          </a:prstGeom>
        </p:spPr>
        <p:txBody>
          <a:bodyPr/>
          <a:lstStyle/>
          <a:p>
            <a:pPr/>
            <a:r>
              <a:t>Title Text</a:t>
            </a:r>
          </a:p>
        </p:txBody>
      </p:sp>
      <p:sp>
        <p:nvSpPr>
          <p:cNvPr id="57" name="Shape 57"/>
          <p:cNvSpPr/>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65" name="Shape 65"/>
          <p:cNvSpPr/>
          <p:nvPr>
            <p:ph type="pic" sz="half" idx="13"/>
          </p:nvPr>
        </p:nvSpPr>
        <p:spPr>
          <a:xfrm>
            <a:off x="6718300" y="2603500"/>
            <a:ext cx="5334000" cy="6286500"/>
          </a:xfrm>
          <a:prstGeom prst="rect">
            <a:avLst/>
          </a:prstGeom>
        </p:spPr>
        <p:txBody>
          <a:bodyPr lIns="91439" tIns="45719" rIns="91439" bIns="45719" anchor="t">
            <a:noAutofit/>
          </a:bodyPr>
          <a:lstStyle/>
          <a:p>
            <a:pPr/>
          </a:p>
        </p:txBody>
      </p:sp>
      <p:sp>
        <p:nvSpPr>
          <p:cNvPr id="66" name="Shape 66"/>
          <p:cNvSpPr/>
          <p:nvPr>
            <p:ph type="title"/>
          </p:nvPr>
        </p:nvSpPr>
        <p:spPr>
          <a:prstGeom prst="rect">
            <a:avLst/>
          </a:prstGeom>
        </p:spPr>
        <p:txBody>
          <a:bodyPr/>
          <a:lstStyle/>
          <a:p>
            <a:pPr/>
            <a:r>
              <a:t>Title Text</a:t>
            </a:r>
          </a:p>
        </p:txBody>
      </p:sp>
      <p:sp>
        <p:nvSpPr>
          <p:cNvPr id="67" name="Shape 67"/>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68" name="Shape 6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75" name="Shape 75"/>
          <p:cNvSpPr/>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hape 7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
        <p:nvSpPr>
          <p:cNvPr id="83" name="Shape 83"/>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84" name="Shape 84"/>
          <p:cNvSpPr/>
          <p:nvPr>
            <p:ph type="pic" sz="quarter" idx="14"/>
          </p:nvPr>
        </p:nvSpPr>
        <p:spPr>
          <a:xfrm>
            <a:off x="6724518" y="889000"/>
            <a:ext cx="5334001" cy="3771900"/>
          </a:xfrm>
          <a:prstGeom prst="rect">
            <a:avLst/>
          </a:prstGeom>
        </p:spPr>
        <p:txBody>
          <a:bodyPr lIns="91439" tIns="45719" rIns="91439" bIns="45719" anchor="t">
            <a:noAutofit/>
          </a:bodyPr>
          <a:lstStyle/>
          <a:p>
            <a:pPr/>
          </a:p>
        </p:txBody>
      </p:sp>
      <p:sp>
        <p:nvSpPr>
          <p:cNvPr id="85" name="Shape 85"/>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86" name="Shape 86"/>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Shape 3"/>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b="0" baseline="0" cap="none" i="0" spc="0" strike="noStrike" sz="3600" u="none">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video" Target="../media/media2.avi"/><Relationship Id="rId4" Type="http://schemas.microsoft.com/office/2007/relationships/media" Target="../media/media2.avi"/><Relationship Id="rId5" Type="http://schemas.openxmlformats.org/officeDocument/2006/relationships/image" Target="../media/image7.png"/><Relationship Id="rId6" Type="http://schemas.openxmlformats.org/officeDocument/2006/relationships/image" Target="../media/image8.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video" Target="../media/media3.avi"/><Relationship Id="rId4" Type="http://schemas.microsoft.com/office/2007/relationships/media" Target="../media/media3.avi"/><Relationship Id="rId5" Type="http://schemas.openxmlformats.org/officeDocument/2006/relationships/image" Target="../media/image9.png"/><Relationship Id="rId6" Type="http://schemas.openxmlformats.org/officeDocument/2006/relationships/image" Target="../media/image10.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video" Target="../media/media4.avi"/><Relationship Id="rId4" Type="http://schemas.microsoft.com/office/2007/relationships/media" Target="../media/media4.avi"/><Relationship Id="rId5" Type="http://schemas.openxmlformats.org/officeDocument/2006/relationships/image" Target="../media/image11.png"/><Relationship Id="rId6" Type="http://schemas.openxmlformats.org/officeDocument/2006/relationships/image" Target="../media/image12.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3.pn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jpe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video" Target="../media/media1.avi"/><Relationship Id="rId4" Type="http://schemas.microsoft.com/office/2007/relationships/media" Target="../media/media1.avi"/><Relationship Id="rId5" Type="http://schemas.openxmlformats.org/officeDocument/2006/relationships/image" Target="../media/image3.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video" Target="../media/media5.avi"/><Relationship Id="rId4" Type="http://schemas.microsoft.com/office/2007/relationships/media" Target="../media/media5.avi"/><Relationship Id="rId5" Type="http://schemas.openxmlformats.org/officeDocument/2006/relationships/image" Target="../media/image14.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6.jpe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 Id="rId3" Type="http://schemas.openxmlformats.org/officeDocument/2006/relationships/image" Target="../media/image7.jpe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8.jpe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video" Target="../media/media6.avi"/><Relationship Id="rId4" Type="http://schemas.microsoft.com/office/2007/relationships/media" Target="../media/media6.avi"/><Relationship Id="rId5" Type="http://schemas.openxmlformats.org/officeDocument/2006/relationships/image" Target="../media/image17.png"/></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image" Target="../media/image9.jpeg"/><Relationship Id="rId4" Type="http://schemas.openxmlformats.org/officeDocument/2006/relationships/image" Target="../media/image8.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10.jpeg"/><Relationship Id="rId4" Type="http://schemas.openxmlformats.org/officeDocument/2006/relationships/image" Target="../media/image10.png"/></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11.jpeg"/><Relationship Id="rId4" Type="http://schemas.openxmlformats.org/officeDocument/2006/relationships/image" Target="../media/image12.png"/></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12.jpeg"/></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13.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video" Target="../media/media1.avi"/><Relationship Id="rId5" Type="http://schemas.microsoft.com/office/2007/relationships/media" Target="../media/media1.avi"/><Relationship Id="rId6" Type="http://schemas.openxmlformats.org/officeDocument/2006/relationships/image" Target="../media/image3.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6.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9" name="Shape 119"/>
          <p:cNvSpPr/>
          <p:nvPr>
            <p:ph type="ctrTitle"/>
          </p:nvPr>
        </p:nvSpPr>
        <p:spPr>
          <a:prstGeom prst="rect">
            <a:avLst/>
          </a:prstGeom>
        </p:spPr>
        <p:txBody>
          <a:bodyPr/>
          <a:lstStyle>
            <a:lvl1pPr defTabSz="514095">
              <a:defRPr sz="7040"/>
            </a:lvl1pPr>
          </a:lstStyle>
          <a:p>
            <a:pPr/>
            <a:r>
              <a:t>Pathways of influence on Loop Current Frontal Eddies</a:t>
            </a:r>
          </a:p>
        </p:txBody>
      </p:sp>
      <p:sp>
        <p:nvSpPr>
          <p:cNvPr id="120" name="Shape 120"/>
          <p:cNvSpPr/>
          <p:nvPr>
            <p:ph type="subTitle" sz="quarter" idx="1"/>
          </p:nvPr>
        </p:nvSpPr>
        <p:spPr>
          <a:prstGeom prst="rect">
            <a:avLst/>
          </a:prstGeom>
        </p:spPr>
        <p:txBody>
          <a:bodyPr/>
          <a:lstStyle/>
          <a:p>
            <a:pPr/>
            <a:r>
              <a:t>H. Vazquez, B. Cornuelle and G. Gopalakrishnan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Shape 168"/>
          <p:cNvSpPr/>
          <p:nvPr>
            <p:ph type="title"/>
          </p:nvPr>
        </p:nvSpPr>
        <p:spPr>
          <a:xfrm>
            <a:off x="952500" y="444500"/>
            <a:ext cx="11099800" cy="886470"/>
          </a:xfrm>
          <a:prstGeom prst="rect">
            <a:avLst/>
          </a:prstGeom>
        </p:spPr>
        <p:txBody>
          <a:bodyPr anchor="t"/>
          <a:lstStyle>
            <a:lvl1pPr>
              <a:defRPr sz="4000"/>
            </a:lvl1pPr>
          </a:lstStyle>
          <a:p>
            <a:pPr/>
            <a:r>
              <a:t>Forward run and LCFE</a:t>
            </a:r>
          </a:p>
        </p:txBody>
      </p:sp>
      <p:pic>
        <p:nvPicPr>
          <p:cNvPr id="169" name="Figure1..jpg"/>
          <p:cNvPicPr>
            <a:picLocks noChangeAspect="1"/>
          </p:cNvPicPr>
          <p:nvPr/>
        </p:nvPicPr>
        <p:blipFill>
          <a:blip r:embed="rId3">
            <a:extLst/>
          </a:blip>
          <a:stretch>
            <a:fillRect/>
          </a:stretch>
        </p:blipFill>
        <p:spPr>
          <a:xfrm>
            <a:off x="254000" y="1206500"/>
            <a:ext cx="11849100" cy="8532225"/>
          </a:xfrm>
          <a:prstGeom prst="rect">
            <a:avLst/>
          </a:prstGeom>
          <a:ln w="12700">
            <a:miter lim="400000"/>
          </a:ln>
        </p:spPr>
      </p:pic>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3" name="Sens_Eta_exp1.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084657" y="1757094"/>
            <a:ext cx="10835486" cy="7992012"/>
          </a:xfrm>
          <a:prstGeom prst="rect">
            <a:avLst/>
          </a:prstGeom>
          <a:ln w="12700">
            <a:miter lim="400000"/>
          </a:ln>
        </p:spPr>
      </p:pic>
      <p:sp>
        <p:nvSpPr>
          <p:cNvPr id="174" name="Shape 174"/>
          <p:cNvSpPr/>
          <p:nvPr>
            <p:ph type="title"/>
          </p:nvPr>
        </p:nvSpPr>
        <p:spPr>
          <a:xfrm>
            <a:off x="952500" y="444500"/>
            <a:ext cx="11099800" cy="914400"/>
          </a:xfrm>
          <a:prstGeom prst="rect">
            <a:avLst/>
          </a:prstGeom>
        </p:spPr>
        <p:txBody>
          <a:bodyPr anchor="t"/>
          <a:lstStyle>
            <a:lvl1pPr algn="l">
              <a:defRPr sz="4000"/>
            </a:lvl1pPr>
          </a:lstStyle>
          <a:p>
            <a:pPr/>
            <a:r>
              <a:t>Sensitivity with respect to SSH </a:t>
            </a:r>
          </a:p>
        </p:txBody>
      </p:sp>
      <p:pic>
        <p:nvPicPr>
          <p:cNvPr id="175" name="Screen Shot 2016-09-10 at 7.25.32 PM.png"/>
          <p:cNvPicPr>
            <a:picLocks noChangeAspect="1"/>
          </p:cNvPicPr>
          <p:nvPr/>
        </p:nvPicPr>
        <p:blipFill>
          <a:blip r:embed="rId6">
            <a:extLst/>
          </a:blip>
          <a:stretch>
            <a:fillRect/>
          </a:stretch>
        </p:blipFill>
        <p:spPr>
          <a:xfrm>
            <a:off x="10871200" y="50800"/>
            <a:ext cx="1092200" cy="1473200"/>
          </a:xfrm>
          <a:prstGeom prst="rect">
            <a:avLst/>
          </a:prstGeom>
          <a:ln w="12700">
            <a:miter lim="400000"/>
          </a:ln>
        </p:spPr>
      </p:pic>
      <p:sp>
        <p:nvSpPr>
          <p:cNvPr id="176" name="Shape 176"/>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177" name="Shape 177"/>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7000000" fill="hold"/>
                                        <p:tgtEl>
                                          <p:spTgt spid="17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73"/>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81" name="Sens_Uvel_exp1.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085850" y="1752600"/>
            <a:ext cx="10833100" cy="7990253"/>
          </a:xfrm>
          <a:prstGeom prst="rect">
            <a:avLst/>
          </a:prstGeom>
          <a:ln w="12700">
            <a:miter lim="400000"/>
          </a:ln>
        </p:spPr>
      </p:pic>
      <p:sp>
        <p:nvSpPr>
          <p:cNvPr id="182" name="Shape 182"/>
          <p:cNvSpPr/>
          <p:nvPr>
            <p:ph type="title"/>
          </p:nvPr>
        </p:nvSpPr>
        <p:spPr>
          <a:xfrm>
            <a:off x="952500" y="444500"/>
            <a:ext cx="11099800" cy="914400"/>
          </a:xfrm>
          <a:prstGeom prst="rect">
            <a:avLst/>
          </a:prstGeom>
        </p:spPr>
        <p:txBody>
          <a:bodyPr anchor="t"/>
          <a:lstStyle>
            <a:lvl1pPr algn="l">
              <a:defRPr sz="4000"/>
            </a:lvl1pPr>
          </a:lstStyle>
          <a:p>
            <a:pPr/>
            <a:r>
              <a:t>Sensitivity with respect to u component</a:t>
            </a:r>
          </a:p>
        </p:txBody>
      </p:sp>
      <p:pic>
        <p:nvPicPr>
          <p:cNvPr id="183" name="Screen Shot 2016-09-10 at 7.21.38 PM.png"/>
          <p:cNvPicPr>
            <a:picLocks noChangeAspect="1"/>
          </p:cNvPicPr>
          <p:nvPr/>
        </p:nvPicPr>
        <p:blipFill>
          <a:blip r:embed="rId6">
            <a:extLst/>
          </a:blip>
          <a:stretch>
            <a:fillRect/>
          </a:stretch>
        </p:blipFill>
        <p:spPr>
          <a:xfrm>
            <a:off x="10871200" y="50800"/>
            <a:ext cx="1346200" cy="1498600"/>
          </a:xfrm>
          <a:prstGeom prst="rect">
            <a:avLst/>
          </a:prstGeom>
          <a:ln w="12700">
            <a:miter lim="400000"/>
          </a:ln>
        </p:spPr>
      </p:pic>
      <p:sp>
        <p:nvSpPr>
          <p:cNvPr id="184" name="Shape 184"/>
          <p:cNvSpPr/>
          <p:nvPr/>
        </p:nvSpPr>
        <p:spPr>
          <a:xfrm>
            <a:off x="4214507" y="1948335"/>
            <a:ext cx="297892"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3</a:t>
            </a:r>
          </a:p>
        </p:txBody>
      </p:sp>
      <p:sp>
        <p:nvSpPr>
          <p:cNvPr id="185" name="Shape 185"/>
          <p:cNvSpPr/>
          <p:nvPr/>
        </p:nvSpPr>
        <p:spPr>
          <a:xfrm>
            <a:off x="8879196" y="1948335"/>
            <a:ext cx="665074"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123</a:t>
            </a:r>
          </a:p>
        </p:txBody>
      </p:sp>
      <p:sp>
        <p:nvSpPr>
          <p:cNvPr id="186" name="Shape 186"/>
          <p:cNvSpPr/>
          <p:nvPr/>
        </p:nvSpPr>
        <p:spPr>
          <a:xfrm>
            <a:off x="4030915" y="5500076"/>
            <a:ext cx="665075"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454</a:t>
            </a:r>
          </a:p>
        </p:txBody>
      </p:sp>
      <p:sp>
        <p:nvSpPr>
          <p:cNvPr id="187" name="Shape 187"/>
          <p:cNvSpPr/>
          <p:nvPr/>
        </p:nvSpPr>
        <p:spPr>
          <a:xfrm>
            <a:off x="8879196" y="5500076"/>
            <a:ext cx="665074"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719</a:t>
            </a:r>
          </a:p>
        </p:txBody>
      </p:sp>
      <p:sp>
        <p:nvSpPr>
          <p:cNvPr id="188" name="Shape 188"/>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189" name="Shape 189"/>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7000000" fill="hold"/>
                                        <p:tgtEl>
                                          <p:spTgt spid="18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81"/>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93" name="Sens_Vvel_exp1.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085850" y="1757973"/>
            <a:ext cx="10833100" cy="7990254"/>
          </a:xfrm>
          <a:prstGeom prst="rect">
            <a:avLst/>
          </a:prstGeom>
          <a:ln w="12700">
            <a:miter lim="400000"/>
          </a:ln>
        </p:spPr>
      </p:pic>
      <p:sp>
        <p:nvSpPr>
          <p:cNvPr id="194" name="Shape 194"/>
          <p:cNvSpPr/>
          <p:nvPr>
            <p:ph type="title"/>
          </p:nvPr>
        </p:nvSpPr>
        <p:spPr>
          <a:xfrm>
            <a:off x="952500" y="444500"/>
            <a:ext cx="11099800" cy="908547"/>
          </a:xfrm>
          <a:prstGeom prst="rect">
            <a:avLst/>
          </a:prstGeom>
        </p:spPr>
        <p:txBody>
          <a:bodyPr anchor="t"/>
          <a:lstStyle>
            <a:lvl1pPr algn="l">
              <a:defRPr sz="4000"/>
            </a:lvl1pPr>
          </a:lstStyle>
          <a:p>
            <a:pPr/>
            <a:r>
              <a:t>Sensitivity with respect to v component</a:t>
            </a:r>
          </a:p>
        </p:txBody>
      </p:sp>
      <p:pic>
        <p:nvPicPr>
          <p:cNvPr id="195" name="Screen Shot 2016-09-10 at 7.21.46 PM.png"/>
          <p:cNvPicPr>
            <a:picLocks noChangeAspect="1"/>
          </p:cNvPicPr>
          <p:nvPr/>
        </p:nvPicPr>
        <p:blipFill>
          <a:blip r:embed="rId6">
            <a:extLst/>
          </a:blip>
          <a:stretch>
            <a:fillRect/>
          </a:stretch>
        </p:blipFill>
        <p:spPr>
          <a:xfrm>
            <a:off x="10864850" y="47873"/>
            <a:ext cx="1270000" cy="1701801"/>
          </a:xfrm>
          <a:prstGeom prst="rect">
            <a:avLst/>
          </a:prstGeom>
          <a:ln w="12700">
            <a:miter lim="400000"/>
          </a:ln>
        </p:spPr>
      </p:pic>
      <p:sp>
        <p:nvSpPr>
          <p:cNvPr id="196" name="Shape 196"/>
          <p:cNvSpPr/>
          <p:nvPr/>
        </p:nvSpPr>
        <p:spPr>
          <a:xfrm>
            <a:off x="4214507" y="1948335"/>
            <a:ext cx="297892"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3</a:t>
            </a:r>
          </a:p>
        </p:txBody>
      </p:sp>
      <p:sp>
        <p:nvSpPr>
          <p:cNvPr id="197" name="Shape 197"/>
          <p:cNvSpPr/>
          <p:nvPr/>
        </p:nvSpPr>
        <p:spPr>
          <a:xfrm>
            <a:off x="8879196" y="1948335"/>
            <a:ext cx="665074"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123</a:t>
            </a:r>
          </a:p>
        </p:txBody>
      </p:sp>
      <p:sp>
        <p:nvSpPr>
          <p:cNvPr id="198" name="Shape 198"/>
          <p:cNvSpPr/>
          <p:nvPr/>
        </p:nvSpPr>
        <p:spPr>
          <a:xfrm>
            <a:off x="4030915" y="5500076"/>
            <a:ext cx="665075"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454</a:t>
            </a:r>
          </a:p>
        </p:txBody>
      </p:sp>
      <p:sp>
        <p:nvSpPr>
          <p:cNvPr id="199" name="Shape 199"/>
          <p:cNvSpPr/>
          <p:nvPr/>
        </p:nvSpPr>
        <p:spPr>
          <a:xfrm>
            <a:off x="8879196" y="5500076"/>
            <a:ext cx="665074" cy="4953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2600"/>
            </a:lvl1pPr>
          </a:lstStyle>
          <a:p>
            <a:pPr/>
            <a:r>
              <a:t>719</a:t>
            </a:r>
          </a:p>
        </p:txBody>
      </p:sp>
      <p:sp>
        <p:nvSpPr>
          <p:cNvPr id="200" name="Shape 200"/>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201" name="Shape 201"/>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7000000" fill="hold"/>
                                        <p:tgtEl>
                                          <p:spTgt spid="19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93"/>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5" name="Shape 205"/>
          <p:cNvSpPr/>
          <p:nvPr>
            <p:ph type="title"/>
          </p:nvPr>
        </p:nvSpPr>
        <p:spPr>
          <a:prstGeom prst="rect">
            <a:avLst/>
          </a:prstGeom>
        </p:spPr>
        <p:txBody>
          <a:bodyPr/>
          <a:lstStyle/>
          <a:p>
            <a:pPr/>
            <a:r>
              <a:t>Summarizing</a:t>
            </a:r>
          </a:p>
        </p:txBody>
      </p:sp>
      <p:sp>
        <p:nvSpPr>
          <p:cNvPr id="206" name="Shape 206"/>
          <p:cNvSpPr/>
          <p:nvPr>
            <p:ph type="body" idx="1"/>
          </p:nvPr>
        </p:nvSpPr>
        <p:spPr>
          <a:prstGeom prst="rect">
            <a:avLst/>
          </a:prstGeom>
        </p:spPr>
        <p:txBody>
          <a:bodyPr/>
          <a:lstStyle/>
          <a:p>
            <a:pPr/>
            <a:r>
              <a:t>Three sources of variability were identified</a:t>
            </a:r>
          </a:p>
          <a:p>
            <a:pPr lvl="1" marL="1270000" indent="-635000">
              <a:buSzPct val="100000"/>
              <a:buAutoNum type="arabicPeriod" startAt="1"/>
            </a:pPr>
            <a:r>
              <a:t>Along the edge of the LC</a:t>
            </a:r>
          </a:p>
          <a:p>
            <a:pPr lvl="1" marL="1270000" indent="-635000">
              <a:buSzPct val="100000"/>
              <a:buAutoNum type="arabicPeriod" startAt="1"/>
            </a:pPr>
            <a:r>
              <a:t>From the Caribbean</a:t>
            </a:r>
          </a:p>
          <a:p>
            <a:pPr lvl="1" marL="1270000" indent="-635000">
              <a:buSzPct val="100000"/>
              <a:buAutoNum type="arabicPeriod" startAt="1"/>
            </a:pPr>
            <a:r>
              <a:t>From the West Gulf of Mexico</a:t>
            </a:r>
          </a:p>
        </p:txBody>
      </p:sp>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Shape 210"/>
          <p:cNvSpPr/>
          <p:nvPr>
            <p:ph type="title"/>
          </p:nvPr>
        </p:nvSpPr>
        <p:spPr>
          <a:prstGeom prst="rect">
            <a:avLst/>
          </a:prstGeom>
        </p:spPr>
        <p:txBody>
          <a:bodyPr/>
          <a:lstStyle/>
          <a:p>
            <a:pPr/>
            <a:r>
              <a:t>Forward perturbation</a:t>
            </a:r>
          </a:p>
        </p:txBody>
      </p:sp>
      <p:sp>
        <p:nvSpPr>
          <p:cNvPr id="211" name="Shape 211"/>
          <p:cNvSpPr/>
          <p:nvPr>
            <p:ph type="body" idx="1"/>
          </p:nvPr>
        </p:nvSpPr>
        <p:spPr>
          <a:xfrm>
            <a:off x="952500" y="2609850"/>
            <a:ext cx="11099800" cy="6286500"/>
          </a:xfrm>
          <a:prstGeom prst="rect">
            <a:avLst/>
          </a:prstGeom>
        </p:spPr>
        <p:txBody>
          <a:bodyPr/>
          <a:lstStyle/>
          <a:p>
            <a:pPr/>
            <a:r>
              <a:t>Perturbed forward simulations allow us to:</a:t>
            </a:r>
          </a:p>
          <a:p>
            <a:pPr lvl="1"/>
            <a:r>
              <a:t>Visualize the perturbation growth and propagation</a:t>
            </a:r>
          </a:p>
          <a:p>
            <a:pPr lvl="1"/>
            <a:r>
              <a:t>Calculate an imperfect (but simple) estimate of nonlinearity</a:t>
            </a:r>
          </a:p>
        </p:txBody>
      </p:sp>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5" name="Shape 215"/>
          <p:cNvSpPr/>
          <p:nvPr>
            <p:ph type="title"/>
          </p:nvPr>
        </p:nvSpPr>
        <p:spPr>
          <a:prstGeom prst="rect">
            <a:avLst/>
          </a:prstGeom>
        </p:spPr>
        <p:txBody>
          <a:bodyPr anchor="t"/>
          <a:lstStyle>
            <a:lvl1pPr>
              <a:defRPr sz="4000"/>
            </a:lvl1pPr>
          </a:lstStyle>
          <a:p>
            <a:pPr/>
            <a:r>
              <a:t>Perturbation in wind</a:t>
            </a:r>
          </a:p>
        </p:txBody>
      </p:sp>
      <p:pic>
        <p:nvPicPr>
          <p:cNvPr id="216" name="WindPerturbation.png"/>
          <p:cNvPicPr>
            <a:picLocks noChangeAspect="1"/>
          </p:cNvPicPr>
          <p:nvPr/>
        </p:nvPicPr>
        <p:blipFill>
          <a:blip r:embed="rId3">
            <a:extLst/>
          </a:blip>
          <a:stretch>
            <a:fillRect/>
          </a:stretch>
        </p:blipFill>
        <p:spPr>
          <a:xfrm>
            <a:off x="-29069" y="1272728"/>
            <a:ext cx="4924376" cy="7208144"/>
          </a:xfrm>
          <a:prstGeom prst="rect">
            <a:avLst/>
          </a:prstGeom>
          <a:ln w="12700">
            <a:miter lim="400000"/>
          </a:ln>
        </p:spPr>
      </p:pic>
      <p:pic>
        <p:nvPicPr>
          <p:cNvPr id="217" name="WindCI.jpg"/>
          <p:cNvPicPr>
            <a:picLocks noChangeAspect="1"/>
          </p:cNvPicPr>
          <p:nvPr/>
        </p:nvPicPr>
        <p:blipFill>
          <a:blip r:embed="rId4">
            <a:extLst/>
          </a:blip>
          <a:stretch>
            <a:fillRect/>
          </a:stretch>
        </p:blipFill>
        <p:spPr>
          <a:xfrm>
            <a:off x="4736886" y="1450613"/>
            <a:ext cx="5410201" cy="3911601"/>
          </a:xfrm>
          <a:prstGeom prst="rect">
            <a:avLst/>
          </a:prstGeom>
          <a:ln w="12700">
            <a:miter lim="400000"/>
          </a:ln>
        </p:spPr>
      </p:pic>
      <p:pic>
        <p:nvPicPr>
          <p:cNvPr id="218" name="WindCI_zoom.jpg"/>
          <p:cNvPicPr>
            <a:picLocks noChangeAspect="1"/>
          </p:cNvPicPr>
          <p:nvPr/>
        </p:nvPicPr>
        <p:blipFill>
          <a:blip r:embed="rId5">
            <a:extLst/>
          </a:blip>
          <a:stretch>
            <a:fillRect/>
          </a:stretch>
        </p:blipFill>
        <p:spPr>
          <a:xfrm>
            <a:off x="8477250" y="1111284"/>
            <a:ext cx="4294738" cy="3105116"/>
          </a:xfrm>
          <a:prstGeom prst="rect">
            <a:avLst/>
          </a:prstGeom>
          <a:ln w="12700">
            <a:miter lim="400000"/>
          </a:ln>
        </p:spPr>
      </p:pic>
      <p:pic>
        <p:nvPicPr>
          <p:cNvPr id="219" name="WindWG.jpg"/>
          <p:cNvPicPr>
            <a:picLocks noChangeAspect="1"/>
          </p:cNvPicPr>
          <p:nvPr/>
        </p:nvPicPr>
        <p:blipFill>
          <a:blip r:embed="rId6">
            <a:extLst/>
          </a:blip>
          <a:stretch>
            <a:fillRect/>
          </a:stretch>
        </p:blipFill>
        <p:spPr>
          <a:xfrm>
            <a:off x="4736886" y="5600700"/>
            <a:ext cx="5410201" cy="3911600"/>
          </a:xfrm>
          <a:prstGeom prst="rect">
            <a:avLst/>
          </a:prstGeom>
          <a:ln w="12700">
            <a:miter lim="400000"/>
          </a:ln>
        </p:spPr>
      </p:pic>
      <p:pic>
        <p:nvPicPr>
          <p:cNvPr id="220" name="WindWG_zoom.jpg"/>
          <p:cNvPicPr>
            <a:picLocks noChangeAspect="1"/>
          </p:cNvPicPr>
          <p:nvPr/>
        </p:nvPicPr>
        <p:blipFill>
          <a:blip r:embed="rId7">
            <a:extLst/>
          </a:blip>
          <a:stretch>
            <a:fillRect/>
          </a:stretch>
        </p:blipFill>
        <p:spPr>
          <a:xfrm>
            <a:off x="8478242" y="5321300"/>
            <a:ext cx="4292601" cy="3103570"/>
          </a:xfrm>
          <a:prstGeom prst="rect">
            <a:avLst/>
          </a:prstGeom>
          <a:ln w="12700">
            <a:miter lim="400000"/>
          </a:ln>
        </p:spPr>
      </p:pic>
      <p:sp>
        <p:nvSpPr>
          <p:cNvPr id="221" name="Shape 221"/>
          <p:cNvSpPr/>
          <p:nvPr/>
        </p:nvSpPr>
        <p:spPr>
          <a:xfrm>
            <a:off x="344383" y="8577624"/>
            <a:ext cx="4294586" cy="101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sz="3000">
                <a:solidFill>
                  <a:schemeClr val="accent5"/>
                </a:solidFill>
              </a:defRPr>
            </a:lvl1pPr>
          </a:lstStyle>
          <a:p>
            <a:pPr/>
            <a:r>
              <a:t>Do not pay attention to units!</a:t>
            </a:r>
          </a:p>
        </p:txBody>
      </p:sp>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5" name="Shape 225"/>
          <p:cNvSpPr/>
          <p:nvPr>
            <p:ph type="title"/>
          </p:nvPr>
        </p:nvSpPr>
        <p:spPr>
          <a:prstGeom prst="rect">
            <a:avLst/>
          </a:prstGeom>
        </p:spPr>
        <p:txBody>
          <a:bodyPr/>
          <a:lstStyle>
            <a:lvl1pPr>
              <a:defRPr sz="4000"/>
            </a:lvl1pPr>
          </a:lstStyle>
          <a:p>
            <a:pPr/>
            <a:r>
              <a:t>Forward perturbation near Cozumel Island</a:t>
            </a:r>
          </a:p>
        </p:txBody>
      </p:sp>
      <p:pic>
        <p:nvPicPr>
          <p:cNvPr id="226" name="FW_pert_Eta_exp1.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351963" y="2017444"/>
            <a:ext cx="10300874" cy="7471312"/>
          </a:xfrm>
          <a:prstGeom prst="rect">
            <a:avLst/>
          </a:prstGeom>
          <a:ln w="12700">
            <a:miter lim="400000"/>
          </a:ln>
        </p:spPr>
      </p:pic>
      <p:sp>
        <p:nvSpPr>
          <p:cNvPr id="227" name="Shape 227"/>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228" name="Shape 228"/>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000000" fill="hold"/>
                                        <p:tgtEl>
                                          <p:spTgt spid="22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26"/>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2" name="Shape 232"/>
          <p:cNvSpPr/>
          <p:nvPr>
            <p:ph type="title"/>
          </p:nvPr>
        </p:nvSpPr>
        <p:spPr>
          <a:prstGeom prst="rect">
            <a:avLst/>
          </a:prstGeom>
        </p:spPr>
        <p:txBody>
          <a:bodyPr/>
          <a:lstStyle>
            <a:lvl1pPr>
              <a:defRPr sz="4000"/>
            </a:lvl1pPr>
          </a:lstStyle>
          <a:p>
            <a:pPr/>
            <a:r>
              <a:t>Forward perturbation in the western gulf</a:t>
            </a:r>
          </a:p>
        </p:txBody>
      </p:sp>
      <p:pic>
        <p:nvPicPr>
          <p:cNvPr id="233" name="FW_pert_Eta_WG_exp1.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346200" y="2032000"/>
            <a:ext cx="10299700" cy="7470462"/>
          </a:xfrm>
          <a:prstGeom prst="rect">
            <a:avLst/>
          </a:prstGeom>
          <a:ln w="12700">
            <a:miter lim="400000"/>
          </a:ln>
        </p:spPr>
      </p:pic>
      <p:sp>
        <p:nvSpPr>
          <p:cNvPr id="234" name="Shape 234"/>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235" name="Shape 235"/>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000000" fill="hold"/>
                                        <p:tgtEl>
                                          <p:spTgt spid="23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3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9" name="Shape 239"/>
          <p:cNvSpPr/>
          <p:nvPr>
            <p:ph type="title"/>
          </p:nvPr>
        </p:nvSpPr>
        <p:spPr>
          <a:prstGeom prst="rect">
            <a:avLst/>
          </a:prstGeom>
        </p:spPr>
        <p:txBody>
          <a:bodyPr/>
          <a:lstStyle/>
          <a:p>
            <a:pPr/>
            <a:r>
              <a:t>Estimate of nonlinearity</a:t>
            </a:r>
          </a:p>
        </p:txBody>
      </p:sp>
      <p:sp>
        <p:nvSpPr>
          <p:cNvPr id="240" name="Shape 240"/>
          <p:cNvSpPr/>
          <p:nvPr>
            <p:ph type="body" idx="1"/>
          </p:nvPr>
        </p:nvSpPr>
        <p:spPr>
          <a:prstGeom prst="rect">
            <a:avLst/>
          </a:prstGeom>
        </p:spPr>
        <p:txBody>
          <a:bodyPr anchor="t"/>
          <a:lstStyle>
            <a:lvl1pPr>
              <a:defRPr sz="2400"/>
            </a:lvl1pPr>
          </a:lstStyle>
          <a:p>
            <a:pPr/>
            <a:r>
              <a:t>By doing identical positive and negative perturbation we can test the assumption of linearity in the adjoint model</a:t>
            </a:r>
          </a:p>
        </p:txBody>
      </p:sp>
      <p:pic>
        <p:nvPicPr>
          <p:cNvPr id="241" name="TaylorExpansions.png"/>
          <p:cNvPicPr>
            <a:picLocks noChangeAspect="1"/>
          </p:cNvPicPr>
          <p:nvPr/>
        </p:nvPicPr>
        <p:blipFill>
          <a:blip r:embed="rId3">
            <a:extLst/>
          </a:blip>
          <a:stretch>
            <a:fillRect/>
          </a:stretch>
        </p:blipFill>
        <p:spPr>
          <a:xfrm>
            <a:off x="2384773" y="3579426"/>
            <a:ext cx="8235254" cy="5831274"/>
          </a:xfrm>
          <a:prstGeom prst="rect">
            <a:avLst/>
          </a:prstGeom>
          <a:ln w="12700">
            <a:miter lim="400000"/>
          </a:ln>
        </p:spPr>
      </p:pic>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4" name="Shape 124"/>
          <p:cNvSpPr/>
          <p:nvPr>
            <p:ph type="title"/>
          </p:nvPr>
        </p:nvSpPr>
        <p:spPr>
          <a:prstGeom prst="rect">
            <a:avLst/>
          </a:prstGeom>
        </p:spPr>
        <p:txBody>
          <a:bodyPr/>
          <a:lstStyle/>
          <a:p>
            <a:pPr/>
            <a:r>
              <a:t>Outline</a:t>
            </a:r>
          </a:p>
        </p:txBody>
      </p:sp>
      <p:sp>
        <p:nvSpPr>
          <p:cNvPr id="125" name="Shape 125"/>
          <p:cNvSpPr/>
          <p:nvPr>
            <p:ph type="body" idx="1"/>
          </p:nvPr>
        </p:nvSpPr>
        <p:spPr>
          <a:prstGeom prst="rect">
            <a:avLst/>
          </a:prstGeom>
        </p:spPr>
        <p:txBody>
          <a:bodyPr/>
          <a:lstStyle/>
          <a:p>
            <a:pPr/>
            <a:r>
              <a:t>Description of the problem</a:t>
            </a:r>
          </a:p>
          <a:p>
            <a:pPr/>
            <a:r>
              <a:t>Tools</a:t>
            </a:r>
          </a:p>
          <a:p>
            <a:pPr/>
            <a:r>
              <a:t>Results</a:t>
            </a:r>
          </a:p>
          <a:p>
            <a:pPr/>
            <a:r>
              <a:t>Findings and further work</a:t>
            </a:r>
          </a:p>
        </p:txBody>
      </p:sp>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5" name="Shape 245"/>
          <p:cNvSpPr/>
          <p:nvPr>
            <p:ph type="title"/>
          </p:nvPr>
        </p:nvSpPr>
        <p:spPr>
          <a:prstGeom prst="rect">
            <a:avLst/>
          </a:prstGeom>
        </p:spPr>
        <p:txBody>
          <a:bodyPr/>
          <a:lstStyle/>
          <a:p>
            <a:pPr/>
            <a:r>
              <a:t>Estimate of nonlinearity</a:t>
            </a:r>
          </a:p>
        </p:txBody>
      </p:sp>
      <p:sp>
        <p:nvSpPr>
          <p:cNvPr id="246" name="Shape 246"/>
          <p:cNvSpPr/>
          <p:nvPr>
            <p:ph type="body" idx="1"/>
          </p:nvPr>
        </p:nvSpPr>
        <p:spPr>
          <a:prstGeom prst="rect">
            <a:avLst/>
          </a:prstGeom>
        </p:spPr>
        <p:txBody>
          <a:bodyPr anchor="t"/>
          <a:lstStyle>
            <a:lvl1pPr>
              <a:defRPr sz="2400"/>
            </a:lvl1pPr>
          </a:lstStyle>
          <a:p>
            <a:pPr/>
            <a:r>
              <a:t>By doing identical positive and negative perturbation we can test the assumption of linearity in the adjoint model</a:t>
            </a:r>
          </a:p>
        </p:txBody>
      </p:sp>
      <p:pic>
        <p:nvPicPr>
          <p:cNvPr id="247" name="TaylorExpansions.png"/>
          <p:cNvPicPr>
            <a:picLocks noChangeAspect="1"/>
          </p:cNvPicPr>
          <p:nvPr/>
        </p:nvPicPr>
        <p:blipFill>
          <a:blip r:embed="rId3">
            <a:extLst/>
          </a:blip>
          <a:stretch>
            <a:fillRect/>
          </a:stretch>
        </p:blipFill>
        <p:spPr>
          <a:xfrm>
            <a:off x="2384773" y="3579426"/>
            <a:ext cx="8235254" cy="5831274"/>
          </a:xfrm>
          <a:prstGeom prst="rect">
            <a:avLst/>
          </a:prstGeom>
          <a:ln w="12700">
            <a:miter lim="400000"/>
          </a:ln>
        </p:spPr>
      </p:pic>
      <p:sp>
        <p:nvSpPr>
          <p:cNvPr id="248" name="Shape 248"/>
          <p:cNvSpPr/>
          <p:nvPr/>
        </p:nvSpPr>
        <p:spPr>
          <a:xfrm>
            <a:off x="8606778" y="6836164"/>
            <a:ext cx="3942193" cy="2286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defRPr>
                <a:solidFill>
                  <a:schemeClr val="accent5"/>
                </a:solidFill>
              </a:defRPr>
            </a:lvl1pPr>
          </a:lstStyle>
          <a:p>
            <a:pPr/>
            <a:r>
              <a:t>In our case linear is two order of magnitude bigger than nonlinear</a:t>
            </a:r>
          </a:p>
        </p:txBody>
      </p:sp>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2" name="Shape 252"/>
          <p:cNvSpPr/>
          <p:nvPr>
            <p:ph type="title"/>
          </p:nvPr>
        </p:nvSpPr>
        <p:spPr>
          <a:prstGeom prst="rect">
            <a:avLst/>
          </a:prstGeom>
        </p:spPr>
        <p:txBody>
          <a:bodyPr/>
          <a:lstStyle>
            <a:lvl1pPr defTabSz="490727">
              <a:defRPr sz="6719"/>
            </a:lvl1pPr>
          </a:lstStyle>
          <a:p>
            <a:pPr/>
            <a:r>
              <a:t>Barotropic and baroclinic energy conversion terms</a:t>
            </a:r>
          </a:p>
        </p:txBody>
      </p:sp>
      <p:sp>
        <p:nvSpPr>
          <p:cNvPr id="253" name="Shape 253"/>
          <p:cNvSpPr/>
          <p:nvPr>
            <p:ph type="body" idx="1"/>
          </p:nvPr>
        </p:nvSpPr>
        <p:spPr>
          <a:prstGeom prst="rect">
            <a:avLst/>
          </a:prstGeom>
        </p:spPr>
        <p:txBody>
          <a:bodyPr/>
          <a:lstStyle/>
          <a:p>
            <a:pPr/>
          </a:p>
        </p:txBody>
      </p:sp>
      <p:pic>
        <p:nvPicPr>
          <p:cNvPr id="254" name="BTandBCTerms.png"/>
          <p:cNvPicPr>
            <a:picLocks noChangeAspect="1"/>
          </p:cNvPicPr>
          <p:nvPr/>
        </p:nvPicPr>
        <p:blipFill>
          <a:blip r:embed="rId3">
            <a:extLst/>
          </a:blip>
          <a:stretch>
            <a:fillRect/>
          </a:stretch>
        </p:blipFill>
        <p:spPr>
          <a:xfrm>
            <a:off x="355600" y="3524250"/>
            <a:ext cx="12293600" cy="4445000"/>
          </a:xfrm>
          <a:prstGeom prst="rect">
            <a:avLst/>
          </a:prstGeom>
          <a:ln w="12700">
            <a:miter lim="400000"/>
          </a:ln>
        </p:spPr>
      </p:pic>
      <p:sp>
        <p:nvSpPr>
          <p:cNvPr id="255" name="Shape 255"/>
          <p:cNvSpPr/>
          <p:nvPr/>
        </p:nvSpPr>
        <p:spPr>
          <a:xfrm>
            <a:off x="292023" y="7969250"/>
            <a:ext cx="12420754" cy="6477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These calculations were performed over a period of 60 days</a:t>
            </a:r>
          </a:p>
        </p:txBody>
      </p:sp>
      <p:sp>
        <p:nvSpPr>
          <p:cNvPr id="256" name="Shape 256"/>
          <p:cNvSpPr/>
          <p:nvPr/>
        </p:nvSpPr>
        <p:spPr>
          <a:xfrm>
            <a:off x="8426447" y="5823729"/>
            <a:ext cx="3566923" cy="558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3000"/>
            </a:lvl1pPr>
          </a:lstStyle>
          <a:p>
            <a:pPr/>
            <a:r>
              <a:t>Jouanno et al., 2016</a:t>
            </a:r>
          </a:p>
        </p:txBody>
      </p:sp>
    </p:spTree>
  </p:cSld>
  <p:clrMapOvr>
    <a:masterClrMapping/>
  </p:clrMapOvr>
  <p:transition xmlns:p14="http://schemas.microsoft.com/office/powerpoint/2010/main" spd="med" advClick="1" p14:dur="1000"/>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0" name="Shape 260"/>
          <p:cNvSpPr/>
          <p:nvPr>
            <p:ph type="title"/>
          </p:nvPr>
        </p:nvSpPr>
        <p:spPr>
          <a:prstGeom prst="rect">
            <a:avLst/>
          </a:prstGeom>
        </p:spPr>
        <p:txBody>
          <a:bodyPr anchor="t"/>
          <a:lstStyle>
            <a:lvl1pPr>
              <a:defRPr sz="4000"/>
            </a:lvl1pPr>
          </a:lstStyle>
          <a:p>
            <a:pPr/>
            <a:r>
              <a:t>Barotropic energy conversion term</a:t>
            </a:r>
          </a:p>
        </p:txBody>
      </p:sp>
      <p:pic>
        <p:nvPicPr>
          <p:cNvPr id="261" name="BT_Average_DepthExp1..jpg"/>
          <p:cNvPicPr>
            <a:picLocks noChangeAspect="1"/>
          </p:cNvPicPr>
          <p:nvPr/>
        </p:nvPicPr>
        <p:blipFill>
          <a:blip r:embed="rId3">
            <a:extLst/>
          </a:blip>
          <a:stretch>
            <a:fillRect/>
          </a:stretch>
        </p:blipFill>
        <p:spPr>
          <a:xfrm>
            <a:off x="711200" y="1409700"/>
            <a:ext cx="11582400" cy="8686800"/>
          </a:xfrm>
          <a:prstGeom prst="rect">
            <a:avLst/>
          </a:prstGeom>
          <a:ln w="12700">
            <a:miter lim="400000"/>
          </a:ln>
        </p:spPr>
      </p:pic>
    </p:spTree>
  </p:cSld>
  <p:clrMapOvr>
    <a:masterClrMapping/>
  </p:clrMapOvr>
  <p:transition xmlns:p14="http://schemas.microsoft.com/office/powerpoint/2010/main" spd="med" advClick="1" p14:dur="1000"/>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5" name="Shape 265"/>
          <p:cNvSpPr/>
          <p:nvPr>
            <p:ph type="title"/>
          </p:nvPr>
        </p:nvSpPr>
        <p:spPr>
          <a:prstGeom prst="rect">
            <a:avLst/>
          </a:prstGeom>
        </p:spPr>
        <p:txBody>
          <a:bodyPr anchor="t"/>
          <a:lstStyle>
            <a:lvl1pPr>
              <a:defRPr sz="4000"/>
            </a:lvl1pPr>
          </a:lstStyle>
          <a:p>
            <a:pPr/>
            <a:r>
              <a:t>Baroclinic energy conversion term</a:t>
            </a:r>
          </a:p>
        </p:txBody>
      </p:sp>
      <p:pic>
        <p:nvPicPr>
          <p:cNvPr id="266" name="BC_Average_DepthExp1..jpg"/>
          <p:cNvPicPr>
            <a:picLocks noChangeAspect="1"/>
          </p:cNvPicPr>
          <p:nvPr/>
        </p:nvPicPr>
        <p:blipFill>
          <a:blip r:embed="rId3">
            <a:extLst/>
          </a:blip>
          <a:stretch>
            <a:fillRect/>
          </a:stretch>
        </p:blipFill>
        <p:spPr>
          <a:xfrm>
            <a:off x="713547" y="1411460"/>
            <a:ext cx="11577706" cy="8683280"/>
          </a:xfrm>
          <a:prstGeom prst="rect">
            <a:avLst/>
          </a:prstGeom>
          <a:ln w="12700">
            <a:miter lim="400000"/>
          </a:ln>
        </p:spPr>
      </p:pic>
    </p:spTree>
  </p:cSld>
  <p:clrMapOvr>
    <a:masterClrMapping/>
  </p:clrMapOvr>
  <p:transition xmlns:p14="http://schemas.microsoft.com/office/powerpoint/2010/main" spd="med" advClick="1" p14:dur="1000"/>
</p:sld>
</file>

<file path=ppt/slides/slide24.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70" name="Shape 270"/>
          <p:cNvSpPr/>
          <p:nvPr>
            <p:ph type="title"/>
          </p:nvPr>
        </p:nvSpPr>
        <p:spPr>
          <a:prstGeom prst="rect">
            <a:avLst/>
          </a:prstGeom>
        </p:spPr>
        <p:txBody>
          <a:bodyPr/>
          <a:lstStyle/>
          <a:p>
            <a:pPr/>
            <a:r>
              <a:t>Internal wave modes</a:t>
            </a:r>
          </a:p>
        </p:txBody>
      </p:sp>
      <p:pic>
        <p:nvPicPr>
          <p:cNvPr id="271" name="Depth1stBaroclMode.jpg"/>
          <p:cNvPicPr>
            <a:picLocks noChangeAspect="1"/>
          </p:cNvPicPr>
          <p:nvPr/>
        </p:nvPicPr>
        <p:blipFill>
          <a:blip r:embed="rId3">
            <a:extLst/>
          </a:blip>
          <a:stretch>
            <a:fillRect/>
          </a:stretch>
        </p:blipFill>
        <p:spPr>
          <a:xfrm>
            <a:off x="1831983" y="2162916"/>
            <a:ext cx="9340834" cy="7180368"/>
          </a:xfrm>
          <a:prstGeom prst="rect">
            <a:avLst/>
          </a:prstGeom>
          <a:ln w="12700">
            <a:miter lim="400000"/>
          </a:ln>
        </p:spPr>
      </p:pic>
    </p:spTree>
  </p:cSld>
  <p:clrMapOvr>
    <a:masterClrMapping/>
  </p:clrMapOvr>
  <p:transition xmlns:p14="http://schemas.microsoft.com/office/powerpoint/2010/main" spd="med" advClick="1" p14:dur="1000"/>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5" name="Shape 275"/>
          <p:cNvSpPr/>
          <p:nvPr>
            <p:ph type="title"/>
          </p:nvPr>
        </p:nvSpPr>
        <p:spPr>
          <a:prstGeom prst="rect">
            <a:avLst/>
          </a:prstGeom>
        </p:spPr>
        <p:txBody>
          <a:bodyPr/>
          <a:lstStyle/>
          <a:p>
            <a:pPr/>
            <a:r>
              <a:t>Findings…</a:t>
            </a:r>
          </a:p>
        </p:txBody>
      </p:sp>
      <p:sp>
        <p:nvSpPr>
          <p:cNvPr id="276" name="Shape 276"/>
          <p:cNvSpPr/>
          <p:nvPr>
            <p:ph type="body" idx="1"/>
          </p:nvPr>
        </p:nvSpPr>
        <p:spPr>
          <a:prstGeom prst="rect">
            <a:avLst/>
          </a:prstGeom>
        </p:spPr>
        <p:txBody>
          <a:bodyPr/>
          <a:lstStyle/>
          <a:p>
            <a:pPr marL="342264" indent="-342264" defTabSz="449833">
              <a:spcBef>
                <a:spcPts val="3200"/>
              </a:spcBef>
              <a:defRPr sz="2772"/>
            </a:pPr>
            <a:r>
              <a:t>Three sources of variability were identified, the edge of the LC, the Caribbean and the western gulf</a:t>
            </a:r>
          </a:p>
          <a:p>
            <a:pPr marL="342264" indent="-342264" defTabSz="449833">
              <a:spcBef>
                <a:spcPts val="3200"/>
              </a:spcBef>
              <a:defRPr sz="2772"/>
            </a:pPr>
            <a:r>
              <a:t>Forward perturbations confirmed the conclusions obtained from adjoint calculations</a:t>
            </a:r>
          </a:p>
          <a:p>
            <a:pPr marL="342264" indent="-342264" defTabSz="449833">
              <a:spcBef>
                <a:spcPts val="3200"/>
              </a:spcBef>
              <a:defRPr sz="2772"/>
            </a:pPr>
            <a:r>
              <a:t>The small perturbations generated end up trapped on the edge of the LC and growing there.</a:t>
            </a:r>
          </a:p>
          <a:p>
            <a:pPr marL="342264" indent="-342264" defTabSz="449833">
              <a:spcBef>
                <a:spcPts val="3200"/>
              </a:spcBef>
              <a:defRPr sz="2772"/>
            </a:pPr>
            <a:r>
              <a:t>They seem to grow on the east side of the LC where they are trapped</a:t>
            </a:r>
          </a:p>
          <a:p>
            <a:pPr marL="342264" indent="-342264" defTabSz="449833">
              <a:spcBef>
                <a:spcPts val="3200"/>
              </a:spcBef>
              <a:defRPr sz="2772"/>
            </a:pPr>
            <a:r>
              <a:t>The generation of EKE seems to be mainly barotropic and concentrated at the surface but at certain depths baroclinic conversion term is as important as barotropic</a:t>
            </a:r>
          </a:p>
        </p:txBody>
      </p:sp>
    </p:spTree>
  </p:cSld>
  <p:clrMapOvr>
    <a:masterClrMapping/>
  </p:clrMapOvr>
  <p:transition xmlns:p14="http://schemas.microsoft.com/office/powerpoint/2010/main" spd="med" advClick="1" p14:dur="1000"/>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0" name="Shape 280"/>
          <p:cNvSpPr/>
          <p:nvPr>
            <p:ph type="title"/>
          </p:nvPr>
        </p:nvSpPr>
        <p:spPr>
          <a:prstGeom prst="rect">
            <a:avLst/>
          </a:prstGeom>
        </p:spPr>
        <p:txBody>
          <a:bodyPr/>
          <a:lstStyle/>
          <a:p>
            <a:pPr/>
            <a:r>
              <a:t>Further analysis</a:t>
            </a:r>
          </a:p>
        </p:txBody>
      </p:sp>
      <p:sp>
        <p:nvSpPr>
          <p:cNvPr id="281" name="Shape 281"/>
          <p:cNvSpPr/>
          <p:nvPr>
            <p:ph type="body" idx="1"/>
          </p:nvPr>
        </p:nvSpPr>
        <p:spPr>
          <a:prstGeom prst="rect">
            <a:avLst/>
          </a:prstGeom>
        </p:spPr>
        <p:txBody>
          <a:bodyPr/>
          <a:lstStyle/>
          <a:p>
            <a:pPr marL="413384" indent="-413384" defTabSz="543305">
              <a:spcBef>
                <a:spcPts val="3900"/>
              </a:spcBef>
              <a:defRPr sz="3348"/>
            </a:pPr>
            <a:r>
              <a:t>Effect of deep circulation on LCFEs</a:t>
            </a:r>
          </a:p>
          <a:p>
            <a:pPr lvl="1" marL="826769" indent="-413384" defTabSz="543305">
              <a:spcBef>
                <a:spcPts val="3900"/>
              </a:spcBef>
              <a:defRPr sz="3348"/>
            </a:pPr>
            <a:r>
              <a:t>There is evidence that LCFEs are affected by deep circulation (LeHenaff et al 2012)</a:t>
            </a:r>
          </a:p>
          <a:p>
            <a:pPr lvl="1" marL="826769" indent="-413384" defTabSz="543305">
              <a:spcBef>
                <a:spcPts val="3900"/>
              </a:spcBef>
              <a:defRPr sz="3348"/>
            </a:pPr>
            <a:r>
              <a:t>Our sensitivity results mark a conspicuous zone of high sensitivity down deep</a:t>
            </a:r>
          </a:p>
          <a:p>
            <a:pPr lvl="1" marL="826769" indent="-413384" defTabSz="543305">
              <a:spcBef>
                <a:spcPts val="3900"/>
              </a:spcBef>
              <a:defRPr sz="3348"/>
            </a:pPr>
            <a:r>
              <a:t>Some forward perturbation experiments show that perturbation of 0.01 oC at 3000 m has an impact at surface particularly on the east edge of the LC as shown in this animation</a:t>
            </a:r>
          </a:p>
        </p:txBody>
      </p:sp>
    </p:spTree>
  </p:cSld>
  <p:clrMapOvr>
    <a:masterClrMapping/>
  </p:clrMapOvr>
  <p:transition xmlns:p14="http://schemas.microsoft.com/office/powerpoint/2010/main" spd="med" advClick="1" p14:dur="1000"/>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5" name="Shape 285"/>
          <p:cNvSpPr/>
          <p:nvPr>
            <p:ph type="title"/>
          </p:nvPr>
        </p:nvSpPr>
        <p:spPr>
          <a:prstGeom prst="rect">
            <a:avLst/>
          </a:prstGeom>
        </p:spPr>
        <p:txBody>
          <a:bodyPr/>
          <a:lstStyle/>
          <a:p>
            <a:pPr/>
          </a:p>
        </p:txBody>
      </p:sp>
      <p:pic>
        <p:nvPicPr>
          <p:cNvPr id="286" name="Final_mov_Temp_pert_eta.avi"/>
          <p:cNvPicPr>
            <a:picLocks noChangeAspect="0"/>
          </p:cNvPicPr>
          <p:nvPr>
            <a:videoFile r:link="rId3"/>
            <p:extLst>
              <p:ext uri="{DAA4B4D4-6D71-4841-9C94-3DE7FCFB9230}">
                <p14:media xmlns:p14="http://schemas.microsoft.com/office/powerpoint/2010/main" r:embed="rId4"/>
              </p:ext>
            </p:extLst>
          </p:nvPr>
        </p:nvPicPr>
        <p:blipFill>
          <a:blip r:embed="rId5">
            <a:extLst/>
          </a:blip>
          <a:stretch>
            <a:fillRect/>
          </a:stretch>
        </p:blipFill>
        <p:spPr>
          <a:xfrm>
            <a:off x="1371600" y="1130300"/>
            <a:ext cx="10261600" cy="7493000"/>
          </a:xfrm>
          <a:prstGeom prst="rect">
            <a:avLst/>
          </a:prstGeom>
          <a:ln w="12700">
            <a:miter lim="400000"/>
          </a:ln>
        </p:spPr>
      </p:pic>
      <p:sp>
        <p:nvSpPr>
          <p:cNvPr id="287" name="Shape 287"/>
          <p:cNvSpPr/>
          <p:nvPr/>
        </p:nvSpPr>
        <p:spPr>
          <a:xfrm>
            <a:off x="438150" y="9334500"/>
            <a:ext cx="472114" cy="0"/>
          </a:xfrm>
          <a:prstGeom prst="line">
            <a:avLst/>
          </a:prstGeom>
          <a:ln w="25400">
            <a:solidFill>
              <a:srgbClr val="E397DF"/>
            </a:solidFill>
            <a:miter lim="400000"/>
          </a:ln>
        </p:spPr>
        <p:txBody>
          <a:bodyPr lIns="50800" tIns="50800" rIns="50800" bIns="50800" anchor="ctr"/>
          <a:lstStyle/>
          <a:p>
            <a:pPr>
              <a:defRPr sz="2400"/>
            </a:pPr>
          </a:p>
        </p:txBody>
      </p:sp>
      <p:sp>
        <p:nvSpPr>
          <p:cNvPr id="288" name="Shape 288"/>
          <p:cNvSpPr/>
          <p:nvPr/>
        </p:nvSpPr>
        <p:spPr>
          <a:xfrm>
            <a:off x="1000347" y="9169400"/>
            <a:ext cx="4158806" cy="33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500"/>
            </a:lvl1pPr>
          </a:lstStyle>
          <a:p>
            <a:pPr/>
            <a:r>
              <a:t>Limit of the LC as marked by the 17 cm contour</a:t>
            </a:r>
          </a:p>
        </p:txBody>
      </p:sp>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8500000" fill="hold"/>
                                        <p:tgtEl>
                                          <p:spTgt spid="28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8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2" name="Shape 292"/>
          <p:cNvSpPr/>
          <p:nvPr>
            <p:ph type="title"/>
          </p:nvPr>
        </p:nvSpPr>
        <p:spPr>
          <a:prstGeom prst="rect">
            <a:avLst/>
          </a:prstGeom>
        </p:spPr>
        <p:txBody>
          <a:bodyPr/>
          <a:lstStyle/>
          <a:p>
            <a:pPr/>
            <a:r>
              <a:t>Thank you!</a:t>
            </a:r>
          </a:p>
        </p:txBody>
      </p:sp>
    </p:spTree>
  </p:cSld>
  <p:clrMapOvr>
    <a:masterClrMapping/>
  </p:clrMapOvr>
  <p:transition xmlns:p14="http://schemas.microsoft.com/office/powerpoint/2010/main" spd="med" advClick="1" p14:dur="1000"/>
</p:sld>
</file>

<file path=ppt/slides/slide29.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296" name="Shape 296"/>
          <p:cNvSpPr/>
          <p:nvPr>
            <p:ph type="title"/>
          </p:nvPr>
        </p:nvSpPr>
        <p:spPr>
          <a:xfrm>
            <a:off x="952500" y="444500"/>
            <a:ext cx="11099800" cy="914400"/>
          </a:xfrm>
          <a:prstGeom prst="rect">
            <a:avLst/>
          </a:prstGeom>
        </p:spPr>
        <p:txBody>
          <a:bodyPr anchor="t"/>
          <a:lstStyle>
            <a:lvl1pPr algn="l">
              <a:defRPr sz="4000"/>
            </a:lvl1pPr>
          </a:lstStyle>
          <a:p>
            <a:pPr/>
            <a:r>
              <a:t>Sensitivity with respect to SSH </a:t>
            </a:r>
          </a:p>
        </p:txBody>
      </p:sp>
      <p:pic>
        <p:nvPicPr>
          <p:cNvPr id="297" name="SSHsens_Exp1..jpg"/>
          <p:cNvPicPr>
            <a:picLocks noChangeAspect="1"/>
          </p:cNvPicPr>
          <p:nvPr/>
        </p:nvPicPr>
        <p:blipFill>
          <a:blip r:embed="rId3">
            <a:extLst/>
          </a:blip>
          <a:stretch>
            <a:fillRect/>
          </a:stretch>
        </p:blipFill>
        <p:spPr>
          <a:xfrm>
            <a:off x="254000" y="1206500"/>
            <a:ext cx="11849100" cy="8886825"/>
          </a:xfrm>
          <a:prstGeom prst="rect">
            <a:avLst/>
          </a:prstGeom>
          <a:ln w="12700">
            <a:miter lim="400000"/>
          </a:ln>
        </p:spPr>
      </p:pic>
      <p:pic>
        <p:nvPicPr>
          <p:cNvPr id="298" name="Screen Shot 2016-09-10 at 7.25.32 PM.png"/>
          <p:cNvPicPr>
            <a:picLocks noChangeAspect="1"/>
          </p:cNvPicPr>
          <p:nvPr/>
        </p:nvPicPr>
        <p:blipFill>
          <a:blip r:embed="rId4">
            <a:extLst/>
          </a:blip>
          <a:stretch>
            <a:fillRect/>
          </a:stretch>
        </p:blipFill>
        <p:spPr>
          <a:xfrm>
            <a:off x="10871200" y="50800"/>
            <a:ext cx="1092200" cy="1473200"/>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9" name="Shape 129"/>
          <p:cNvSpPr/>
          <p:nvPr>
            <p:ph type="title"/>
          </p:nvPr>
        </p:nvSpPr>
        <p:spPr>
          <a:prstGeom prst="rect">
            <a:avLst/>
          </a:prstGeom>
        </p:spPr>
        <p:txBody>
          <a:bodyPr/>
          <a:lstStyle>
            <a:lvl1pPr defTabSz="531622">
              <a:defRPr sz="7280"/>
            </a:lvl1pPr>
          </a:lstStyle>
          <a:p>
            <a:pPr/>
            <a:r>
              <a:t>Description of the problem</a:t>
            </a:r>
          </a:p>
        </p:txBody>
      </p:sp>
      <p:sp>
        <p:nvSpPr>
          <p:cNvPr id="130" name="Shape 130"/>
          <p:cNvSpPr/>
          <p:nvPr>
            <p:ph type="body" sz="half" idx="1"/>
          </p:nvPr>
        </p:nvSpPr>
        <p:spPr>
          <a:prstGeom prst="rect">
            <a:avLst/>
          </a:prstGeom>
        </p:spPr>
        <p:txBody>
          <a:bodyPr/>
          <a:lstStyle/>
          <a:p>
            <a:pPr/>
            <a:r>
              <a:t>The Loop Current dominates</a:t>
            </a:r>
          </a:p>
          <a:p>
            <a:pPr/>
            <a:r>
              <a:t>We don’t know the mechanism that triggers the separation</a:t>
            </a:r>
          </a:p>
          <a:p>
            <a:pPr/>
            <a:r>
              <a:t>Several theories</a:t>
            </a:r>
          </a:p>
          <a:p>
            <a:pPr/>
            <a:r>
              <a:t>From observations and numerical models there is always a LCFE</a:t>
            </a:r>
          </a:p>
          <a:p>
            <a:pPr/>
            <a:r>
              <a:t>The question… What drives the variability of the LCFE?</a:t>
            </a:r>
          </a:p>
        </p:txBody>
      </p:sp>
    </p:spTree>
  </p:cSld>
  <p:clrMapOvr>
    <a:masterClrMapping/>
  </p:clrMapOvr>
  <p:transition xmlns:p14="http://schemas.microsoft.com/office/powerpoint/2010/main" spd="med" advClick="1" p14:dur="1000"/>
</p:sld>
</file>

<file path=ppt/slides/slide30.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02" name="Shape 302"/>
          <p:cNvSpPr/>
          <p:nvPr>
            <p:ph type="title"/>
          </p:nvPr>
        </p:nvSpPr>
        <p:spPr>
          <a:xfrm>
            <a:off x="952500" y="444500"/>
            <a:ext cx="11099800" cy="914400"/>
          </a:xfrm>
          <a:prstGeom prst="rect">
            <a:avLst/>
          </a:prstGeom>
        </p:spPr>
        <p:txBody>
          <a:bodyPr anchor="t"/>
          <a:lstStyle>
            <a:lvl1pPr algn="l">
              <a:defRPr sz="4000"/>
            </a:lvl1pPr>
          </a:lstStyle>
          <a:p>
            <a:pPr/>
            <a:r>
              <a:t>Sensitivity with respect to u component</a:t>
            </a:r>
          </a:p>
        </p:txBody>
      </p:sp>
      <p:pic>
        <p:nvPicPr>
          <p:cNvPr id="303" name="UVELsens_Exp1.jpg"/>
          <p:cNvPicPr>
            <a:picLocks noChangeAspect="1"/>
          </p:cNvPicPr>
          <p:nvPr/>
        </p:nvPicPr>
        <p:blipFill>
          <a:blip r:embed="rId3">
            <a:extLst/>
          </a:blip>
          <a:stretch>
            <a:fillRect/>
          </a:stretch>
        </p:blipFill>
        <p:spPr>
          <a:xfrm>
            <a:off x="254000" y="1206500"/>
            <a:ext cx="11849100" cy="8886825"/>
          </a:xfrm>
          <a:prstGeom prst="rect">
            <a:avLst/>
          </a:prstGeom>
          <a:ln w="12700">
            <a:miter lim="400000"/>
          </a:ln>
        </p:spPr>
      </p:pic>
      <p:pic>
        <p:nvPicPr>
          <p:cNvPr id="304" name="Screen Shot 2016-09-10 at 7.21.38 PM.png"/>
          <p:cNvPicPr>
            <a:picLocks noChangeAspect="1"/>
          </p:cNvPicPr>
          <p:nvPr/>
        </p:nvPicPr>
        <p:blipFill>
          <a:blip r:embed="rId4">
            <a:extLst/>
          </a:blip>
          <a:stretch>
            <a:fillRect/>
          </a:stretch>
        </p:blipFill>
        <p:spPr>
          <a:xfrm>
            <a:off x="10871200" y="50800"/>
            <a:ext cx="1346200" cy="1498600"/>
          </a:xfrm>
          <a:prstGeom prst="rect">
            <a:avLst/>
          </a:prstGeom>
          <a:ln w="12700">
            <a:miter lim="400000"/>
          </a:ln>
        </p:spPr>
      </p:pic>
      <p:sp>
        <p:nvSpPr>
          <p:cNvPr id="305" name="Shape 305"/>
          <p:cNvSpPr/>
          <p:nvPr/>
        </p:nvSpPr>
        <p:spPr>
          <a:xfrm>
            <a:off x="2133320" y="9245600"/>
            <a:ext cx="8738160" cy="279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defRPr sz="1200"/>
            </a:lvl1pPr>
          </a:lstStyle>
          <a:p>
            <a:pPr/>
            <a:r>
              <a:t>        3                                                       123                                                    454                                                     719</a:t>
            </a:r>
          </a:p>
        </p:txBody>
      </p:sp>
    </p:spTree>
  </p:cSld>
  <p:clrMapOvr>
    <a:masterClrMapping/>
  </p:clrMapOvr>
  <p:transition xmlns:p14="http://schemas.microsoft.com/office/powerpoint/2010/main" spd="med" advClick="1" p14:dur="1000"/>
</p:sld>
</file>

<file path=ppt/slides/slide31.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09" name="Shape 309"/>
          <p:cNvSpPr/>
          <p:nvPr>
            <p:ph type="title"/>
          </p:nvPr>
        </p:nvSpPr>
        <p:spPr>
          <a:xfrm>
            <a:off x="952500" y="444500"/>
            <a:ext cx="11099800" cy="908547"/>
          </a:xfrm>
          <a:prstGeom prst="rect">
            <a:avLst/>
          </a:prstGeom>
        </p:spPr>
        <p:txBody>
          <a:bodyPr anchor="t"/>
          <a:lstStyle>
            <a:lvl1pPr algn="l">
              <a:defRPr sz="4000"/>
            </a:lvl1pPr>
          </a:lstStyle>
          <a:p>
            <a:pPr/>
            <a:r>
              <a:t>Sensitivity with respect to v component</a:t>
            </a:r>
          </a:p>
        </p:txBody>
      </p:sp>
      <p:pic>
        <p:nvPicPr>
          <p:cNvPr id="310" name="VVELsens_Exp1.jpg"/>
          <p:cNvPicPr>
            <a:picLocks noChangeAspect="1"/>
          </p:cNvPicPr>
          <p:nvPr/>
        </p:nvPicPr>
        <p:blipFill>
          <a:blip r:embed="rId3">
            <a:extLst/>
          </a:blip>
          <a:stretch>
            <a:fillRect/>
          </a:stretch>
        </p:blipFill>
        <p:spPr>
          <a:xfrm>
            <a:off x="254000" y="1206500"/>
            <a:ext cx="11849100" cy="8886825"/>
          </a:xfrm>
          <a:prstGeom prst="rect">
            <a:avLst/>
          </a:prstGeom>
          <a:ln w="12700">
            <a:miter lim="400000"/>
          </a:ln>
        </p:spPr>
      </p:pic>
      <p:pic>
        <p:nvPicPr>
          <p:cNvPr id="311" name="Screen Shot 2016-09-10 at 7.21.46 PM.png"/>
          <p:cNvPicPr>
            <a:picLocks noChangeAspect="1"/>
          </p:cNvPicPr>
          <p:nvPr/>
        </p:nvPicPr>
        <p:blipFill>
          <a:blip r:embed="rId4">
            <a:extLst/>
          </a:blip>
          <a:stretch>
            <a:fillRect/>
          </a:stretch>
        </p:blipFill>
        <p:spPr>
          <a:xfrm>
            <a:off x="10864850" y="47873"/>
            <a:ext cx="1270000" cy="1701801"/>
          </a:xfrm>
          <a:prstGeom prst="rect">
            <a:avLst/>
          </a:prstGeom>
          <a:ln w="12700">
            <a:miter lim="400000"/>
          </a:ln>
        </p:spPr>
      </p:pic>
    </p:spTree>
  </p:cSld>
  <p:clrMapOvr>
    <a:masterClrMapping/>
  </p:clrMapOvr>
  <p:transition xmlns:p14="http://schemas.microsoft.com/office/powerpoint/2010/main" spd="med" advClick="1" p14:dur="1000"/>
</p:sld>
</file>

<file path=ppt/slides/slide32.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15" name="Shape 315"/>
          <p:cNvSpPr/>
          <p:nvPr>
            <p:ph type="title"/>
          </p:nvPr>
        </p:nvSpPr>
        <p:spPr>
          <a:prstGeom prst="rect">
            <a:avLst/>
          </a:prstGeom>
        </p:spPr>
        <p:txBody>
          <a:bodyPr/>
          <a:lstStyle/>
          <a:p>
            <a:pPr/>
            <a:r>
              <a:t>linear</a:t>
            </a:r>
          </a:p>
        </p:txBody>
      </p:sp>
      <p:pic>
        <p:nvPicPr>
          <p:cNvPr id="316" name="LinearHR_Exp1..jpg"/>
          <p:cNvPicPr>
            <a:picLocks noChangeAspect="1"/>
          </p:cNvPicPr>
          <p:nvPr/>
        </p:nvPicPr>
        <p:blipFill>
          <a:blip r:embed="rId3">
            <a:extLst/>
          </a:blip>
          <a:stretch>
            <a:fillRect/>
          </a:stretch>
        </p:blipFill>
        <p:spPr>
          <a:xfrm>
            <a:off x="0" y="0"/>
            <a:ext cx="13004800" cy="9753600"/>
          </a:xfrm>
          <a:prstGeom prst="rect">
            <a:avLst/>
          </a:prstGeom>
          <a:ln w="12700">
            <a:miter lim="400000"/>
          </a:ln>
        </p:spPr>
      </p:pic>
    </p:spTree>
  </p:cSld>
  <p:clrMapOvr>
    <a:masterClrMapping/>
  </p:clrMapOvr>
  <p:transition xmlns:p14="http://schemas.microsoft.com/office/powerpoint/2010/main" spd="med" advClick="1" p14:dur="1000"/>
</p:sld>
</file>

<file path=ppt/slides/slide33.xml><?xml version="1.0" encoding="utf-8"?>
<p:sld xmlns:a="http://schemas.openxmlformats.org/drawingml/2006/main" xmlns:r="http://schemas.openxmlformats.org/officeDocument/2006/relationships" xmlns:p="http://schemas.openxmlformats.org/presentationml/2006/main" show="0" showMasterSp="1" showMasterPhAnim="1">
  <p:cSld>
    <p:spTree>
      <p:nvGrpSpPr>
        <p:cNvPr id="1" name=""/>
        <p:cNvGrpSpPr/>
        <p:nvPr/>
      </p:nvGrpSpPr>
      <p:grpSpPr>
        <a:xfrm>
          <a:off x="0" y="0"/>
          <a:ext cx="0" cy="0"/>
          <a:chOff x="0" y="0"/>
          <a:chExt cx="0" cy="0"/>
        </a:xfrm>
      </p:grpSpPr>
      <p:sp>
        <p:nvSpPr>
          <p:cNvPr id="320" name="Shape 320"/>
          <p:cNvSpPr/>
          <p:nvPr>
            <p:ph type="title"/>
          </p:nvPr>
        </p:nvSpPr>
        <p:spPr>
          <a:prstGeom prst="rect">
            <a:avLst/>
          </a:prstGeom>
        </p:spPr>
        <p:txBody>
          <a:bodyPr/>
          <a:lstStyle/>
          <a:p>
            <a:pPr/>
            <a:r>
              <a:t>nonlinear</a:t>
            </a:r>
          </a:p>
        </p:txBody>
      </p:sp>
      <p:pic>
        <p:nvPicPr>
          <p:cNvPr id="321" name="NonLinearHR_Exp1..jpg"/>
          <p:cNvPicPr>
            <a:picLocks noChangeAspect="1"/>
          </p:cNvPicPr>
          <p:nvPr/>
        </p:nvPicPr>
        <p:blipFill>
          <a:blip r:embed="rId3">
            <a:extLst/>
          </a:blip>
          <a:stretch>
            <a:fillRect/>
          </a:stretch>
        </p:blipFill>
        <p:spPr>
          <a:xfrm>
            <a:off x="0" y="0"/>
            <a:ext cx="13004800" cy="9753600"/>
          </a:xfrm>
          <a:prstGeom prst="rect">
            <a:avLst/>
          </a:prstGeom>
          <a:ln w="12700">
            <a:miter lim="400000"/>
          </a:ln>
        </p:spPr>
      </p:pic>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4" name="Shape 134"/>
          <p:cNvSpPr/>
          <p:nvPr>
            <p:ph type="title"/>
          </p:nvPr>
        </p:nvSpPr>
        <p:spPr>
          <a:prstGeom prst="rect">
            <a:avLst/>
          </a:prstGeom>
        </p:spPr>
        <p:txBody>
          <a:bodyPr/>
          <a:lstStyle/>
          <a:p>
            <a:pPr/>
            <a:r>
              <a:t>Tools</a:t>
            </a:r>
          </a:p>
        </p:txBody>
      </p:sp>
      <p:sp>
        <p:nvSpPr>
          <p:cNvPr id="135" name="Shape 135"/>
          <p:cNvSpPr/>
          <p:nvPr>
            <p:ph type="body" idx="1"/>
          </p:nvPr>
        </p:nvSpPr>
        <p:spPr>
          <a:prstGeom prst="rect">
            <a:avLst/>
          </a:prstGeom>
        </p:spPr>
        <p:txBody>
          <a:bodyPr/>
          <a:lstStyle/>
          <a:p>
            <a:pPr/>
            <a:r>
              <a:t>Numerical model MITgcm and its adjoint</a:t>
            </a:r>
          </a:p>
          <a:p>
            <a:pPr/>
            <a:r>
              <a:t>Configuration that has delivered good results in the past for forecast and state estimate.</a:t>
            </a:r>
          </a:p>
        </p:txBody>
      </p:sp>
    </p:spTree>
  </p:cSld>
  <p:clrMapOvr>
    <a:masterClrMapping/>
  </p:clrMapOvr>
  <p:transition xmlns:p14="http://schemas.microsoft.com/office/powerpoint/2010/main" spd="med" advClick="1" p14:dur="1000"/>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9" name="Shape 139"/>
          <p:cNvSpPr/>
          <p:nvPr>
            <p:ph type="title"/>
          </p:nvPr>
        </p:nvSpPr>
        <p:spPr>
          <a:prstGeom prst="rect">
            <a:avLst/>
          </a:prstGeom>
        </p:spPr>
        <p:txBody>
          <a:bodyPr/>
          <a:lstStyle>
            <a:lvl1pPr defTabSz="420624">
              <a:defRPr sz="5760"/>
            </a:lvl1pPr>
          </a:lstStyle>
          <a:p>
            <a:pPr/>
            <a:r>
              <a:t>How can we identify mechanisms that affect the LCFEs?</a:t>
            </a:r>
          </a:p>
        </p:txBody>
      </p:sp>
      <p:sp>
        <p:nvSpPr>
          <p:cNvPr id="140" name="Shape 140"/>
          <p:cNvSpPr/>
          <p:nvPr>
            <p:ph type="body" idx="1"/>
          </p:nvPr>
        </p:nvSpPr>
        <p:spPr>
          <a:prstGeom prst="rect">
            <a:avLst/>
          </a:prstGeom>
        </p:spPr>
        <p:txBody>
          <a:bodyPr anchor="t"/>
          <a:lstStyle/>
          <a:p>
            <a:pPr/>
            <a:r>
              <a:t>We can do perturbations in the forward run.</a:t>
            </a:r>
          </a:p>
        </p:txBody>
      </p:sp>
      <p:pic>
        <p:nvPicPr>
          <p:cNvPr id="141" name="FiniteDifferenceApproach.png"/>
          <p:cNvPicPr>
            <a:picLocks noChangeAspect="1"/>
          </p:cNvPicPr>
          <p:nvPr/>
        </p:nvPicPr>
        <p:blipFill>
          <a:blip r:embed="rId3">
            <a:extLst/>
          </a:blip>
          <a:stretch>
            <a:fillRect/>
          </a:stretch>
        </p:blipFill>
        <p:spPr>
          <a:xfrm>
            <a:off x="8838443" y="5564032"/>
            <a:ext cx="3279326" cy="1799117"/>
          </a:xfrm>
          <a:prstGeom prst="rect">
            <a:avLst/>
          </a:prstGeom>
          <a:ln w="12700">
            <a:miter lim="400000"/>
          </a:ln>
        </p:spPr>
      </p:pic>
      <p:pic>
        <p:nvPicPr>
          <p:cNvPr id="142" name="FW_pert_Eta_exp1.avi"/>
          <p:cNvPicPr>
            <a:picLocks noChangeAspect="0"/>
          </p:cNvPicPr>
          <p:nvPr>
            <a:videoFile r:link="rId4"/>
            <p:extLst>
              <p:ext uri="{DAA4B4D4-6D71-4841-9C94-3DE7FCFB9230}">
                <p14:media xmlns:p14="http://schemas.microsoft.com/office/powerpoint/2010/main" r:embed="rId5"/>
              </p:ext>
            </p:extLst>
          </p:nvPr>
        </p:nvPicPr>
        <p:blipFill>
          <a:blip r:embed="rId6">
            <a:extLst/>
          </a:blip>
          <a:stretch>
            <a:fillRect/>
          </a:stretch>
        </p:blipFill>
        <p:spPr>
          <a:xfrm>
            <a:off x="-122099" y="3444130"/>
            <a:ext cx="8326002" cy="6038921"/>
          </a:xfrm>
          <a:prstGeom prst="rect">
            <a:avLst/>
          </a:prstGeom>
          <a:ln w="12700">
            <a:miter lim="400000"/>
          </a:ln>
        </p:spPr>
      </p:pic>
    </p:spTree>
  </p:cSld>
  <p:clrMapOvr>
    <a:masterClrMapping/>
  </p:clrMapOvr>
  <p:transition xmlns:p14="http://schemas.microsoft.com/office/powerpoint/2010/main" spd="med" advClick="1" p14:dur="1000"/>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000000" fill="hold"/>
                                        <p:tgtEl>
                                          <p:spTgt spid="14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14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6" name="Shape 146"/>
          <p:cNvSpPr/>
          <p:nvPr>
            <p:ph type="title"/>
          </p:nvPr>
        </p:nvSpPr>
        <p:spPr>
          <a:prstGeom prst="rect">
            <a:avLst/>
          </a:prstGeom>
        </p:spPr>
        <p:txBody>
          <a:bodyPr/>
          <a:lstStyle/>
          <a:p>
            <a:pPr/>
            <a:r>
              <a:t>Adjoint</a:t>
            </a:r>
          </a:p>
        </p:txBody>
      </p:sp>
      <p:pic>
        <p:nvPicPr>
          <p:cNvPr id="147" name="FiniteVsAdjointApproach.png"/>
          <p:cNvPicPr>
            <a:picLocks noChangeAspect="1"/>
          </p:cNvPicPr>
          <p:nvPr/>
        </p:nvPicPr>
        <p:blipFill>
          <a:blip r:embed="rId3">
            <a:extLst/>
          </a:blip>
          <a:stretch>
            <a:fillRect/>
          </a:stretch>
        </p:blipFill>
        <p:spPr>
          <a:xfrm>
            <a:off x="-1" y="3536820"/>
            <a:ext cx="13004801" cy="3398735"/>
          </a:xfrm>
          <a:prstGeom prst="rect">
            <a:avLst/>
          </a:prstGeom>
          <a:ln w="12700">
            <a:miter lim="400000"/>
          </a:ln>
        </p:spPr>
      </p:pic>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1" name="Shape 151"/>
          <p:cNvSpPr/>
          <p:nvPr>
            <p:ph type="title"/>
          </p:nvPr>
        </p:nvSpPr>
        <p:spPr>
          <a:prstGeom prst="rect">
            <a:avLst/>
          </a:prstGeom>
        </p:spPr>
        <p:txBody>
          <a:bodyPr/>
          <a:lstStyle/>
          <a:p>
            <a:pPr/>
            <a:r>
              <a:t>Adjoint limitations</a:t>
            </a:r>
          </a:p>
        </p:txBody>
      </p:sp>
      <p:sp>
        <p:nvSpPr>
          <p:cNvPr id="152" name="Shape 152"/>
          <p:cNvSpPr/>
          <p:nvPr>
            <p:ph type="body" idx="1"/>
          </p:nvPr>
        </p:nvSpPr>
        <p:spPr>
          <a:prstGeom prst="rect">
            <a:avLst/>
          </a:prstGeom>
        </p:spPr>
        <p:txBody>
          <a:bodyPr/>
          <a:lstStyle/>
          <a:p>
            <a:pPr/>
            <a:r>
              <a:t>It uses a linearized version of the model…</a:t>
            </a:r>
          </a:p>
          <a:p>
            <a:pPr/>
            <a:r>
              <a:t>However we can check this out by doing forward perturbations…</a:t>
            </a:r>
          </a:p>
        </p:txBody>
      </p:sp>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6" name="Shape 156"/>
          <p:cNvSpPr/>
          <p:nvPr>
            <p:ph type="title"/>
          </p:nvPr>
        </p:nvSpPr>
        <p:spPr>
          <a:prstGeom prst="rect">
            <a:avLst/>
          </a:prstGeom>
        </p:spPr>
        <p:txBody>
          <a:bodyPr/>
          <a:lstStyle>
            <a:lvl1pPr defTabSz="490727">
              <a:defRPr sz="6719"/>
            </a:lvl1pPr>
          </a:lstStyle>
          <a:p>
            <a:pPr/>
            <a:r>
              <a:t>The problem is to find a cost function</a:t>
            </a:r>
          </a:p>
        </p:txBody>
      </p:sp>
      <p:sp>
        <p:nvSpPr>
          <p:cNvPr id="157" name="Shape 157"/>
          <p:cNvSpPr/>
          <p:nvPr>
            <p:ph type="body" idx="1"/>
          </p:nvPr>
        </p:nvSpPr>
        <p:spPr>
          <a:prstGeom prst="rect">
            <a:avLst/>
          </a:prstGeom>
        </p:spPr>
        <p:txBody>
          <a:bodyPr anchor="t"/>
          <a:lstStyle/>
          <a:p>
            <a:pPr/>
            <a:r>
              <a:t>How are we going to measure the strength of the LCFE?</a:t>
            </a:r>
          </a:p>
          <a:p>
            <a:pPr/>
          </a:p>
          <a:p>
            <a:pPr/>
          </a:p>
          <a:p>
            <a:pPr/>
            <a:r>
              <a:t>How are we going to define the limits of the LCFE? Using the Okubo-weiss parameter</a:t>
            </a:r>
          </a:p>
        </p:txBody>
      </p:sp>
      <p:pic>
        <p:nvPicPr>
          <p:cNvPr id="158" name="Screen Shot 2016-09-09 at 1.50.12 PM.png"/>
          <p:cNvPicPr>
            <a:picLocks noChangeAspect="1"/>
          </p:cNvPicPr>
          <p:nvPr/>
        </p:nvPicPr>
        <p:blipFill>
          <a:blip r:embed="rId3">
            <a:extLst/>
          </a:blip>
          <a:stretch>
            <a:fillRect/>
          </a:stretch>
        </p:blipFill>
        <p:spPr>
          <a:xfrm>
            <a:off x="4229100" y="7550038"/>
            <a:ext cx="4546600" cy="1574801"/>
          </a:xfrm>
          <a:prstGeom prst="rect">
            <a:avLst/>
          </a:prstGeom>
          <a:ln w="12700">
            <a:miter lim="400000"/>
          </a:ln>
        </p:spPr>
      </p:pic>
      <p:pic>
        <p:nvPicPr>
          <p:cNvPr id="159" name="Screen Shot 2016-09-09 at 2.03.24 PM.png"/>
          <p:cNvPicPr>
            <a:picLocks noChangeAspect="1"/>
          </p:cNvPicPr>
          <p:nvPr/>
        </p:nvPicPr>
        <p:blipFill>
          <a:blip r:embed="rId4">
            <a:extLst/>
          </a:blip>
          <a:stretch>
            <a:fillRect/>
          </a:stretch>
        </p:blipFill>
        <p:spPr>
          <a:xfrm>
            <a:off x="4318000" y="3949700"/>
            <a:ext cx="4368800" cy="1854200"/>
          </a:xfrm>
          <a:prstGeom prst="rect">
            <a:avLst/>
          </a:prstGeom>
          <a:ln w="12700">
            <a:miter lim="400000"/>
          </a:ln>
        </p:spPr>
      </p:pic>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3" name="Shape 163"/>
          <p:cNvSpPr/>
          <p:nvPr>
            <p:ph type="title"/>
          </p:nvPr>
        </p:nvSpPr>
        <p:spPr>
          <a:prstGeom prst="rect">
            <a:avLst/>
          </a:prstGeom>
        </p:spPr>
        <p:txBody>
          <a:bodyPr/>
          <a:lstStyle>
            <a:lvl1pPr defTabSz="508254">
              <a:defRPr sz="6960"/>
            </a:lvl1pPr>
          </a:lstStyle>
          <a:p>
            <a:pPr/>
            <a:r>
              <a:t>Summarizing the process…</a:t>
            </a:r>
          </a:p>
        </p:txBody>
      </p:sp>
      <p:sp>
        <p:nvSpPr>
          <p:cNvPr id="164" name="Shape 164"/>
          <p:cNvSpPr/>
          <p:nvPr>
            <p:ph type="body" idx="1"/>
          </p:nvPr>
        </p:nvSpPr>
        <p:spPr>
          <a:prstGeom prst="rect">
            <a:avLst/>
          </a:prstGeom>
        </p:spPr>
        <p:txBody>
          <a:bodyPr/>
          <a:lstStyle/>
          <a:p>
            <a:pPr marL="391159" indent="-391159" defTabSz="514095">
              <a:spcBef>
                <a:spcPts val="3600"/>
              </a:spcBef>
              <a:defRPr sz="3168"/>
            </a:pPr>
            <a:r>
              <a:t>An implementation of the model is run in forward mode</a:t>
            </a:r>
          </a:p>
          <a:p>
            <a:pPr marL="391159" indent="-391159" defTabSz="514095">
              <a:spcBef>
                <a:spcPts val="3600"/>
              </a:spcBef>
              <a:defRPr sz="3168"/>
            </a:pPr>
            <a:r>
              <a:t>A LCFE is identified from the model output by the Okubo-Weiss parameter</a:t>
            </a:r>
          </a:p>
          <a:p>
            <a:pPr marL="391159" indent="-391159" defTabSz="514095">
              <a:spcBef>
                <a:spcPts val="3600"/>
              </a:spcBef>
              <a:defRPr sz="3168"/>
            </a:pPr>
            <a:r>
              <a:t>The circulation is estimated by the summation of the vertical component of the relative vorticity within the eddy</a:t>
            </a:r>
          </a:p>
          <a:p>
            <a:pPr marL="391159" indent="-391159" defTabSz="514095">
              <a:spcBef>
                <a:spcPts val="3600"/>
              </a:spcBef>
              <a:defRPr sz="3168"/>
            </a:pPr>
            <a:r>
              <a:t>The adjoint model is run backward in time in order to get the evolution of the sensitivity</a:t>
            </a:r>
          </a:p>
          <a:p>
            <a:pPr marL="391159" indent="-391159" defTabSz="514095">
              <a:spcBef>
                <a:spcPts val="3600"/>
              </a:spcBef>
              <a:defRPr sz="3168"/>
            </a:pPr>
            <a:r>
              <a:t>Forward perturbation analysis are carried out to check the validity of linear assumption.</a:t>
            </a:r>
          </a:p>
        </p:txBody>
      </p:sp>
    </p:spTree>
  </p:cSld>
  <p:clrMapOvr>
    <a:masterClrMapping/>
  </p:clrMapOvr>
  <p:transition xmlns:p14="http://schemas.microsoft.com/office/powerpoint/2010/main" spd="med" advClick="1" p14:dur="1000"/>
</p:sld>
</file>

<file path=ppt/theme/_rels/theme1.xml.rels><?xml version="1.0" encoding="UTF-8" standalone="yes"?><Relationships xmlns="http://schemas.openxmlformats.org/package/2006/relationships"><Relationship Id="rId1" Type="http://schemas.openxmlformats.org/officeDocument/2006/relationships/image" Target="../media/image1.png"/></Relationships>

</file>

<file path=ppt/theme/_rels/theme2.xml.rels><?xml version="1.0" encoding="UTF-8" standalone="yes"?><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