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62" r:id="rId2"/>
    <p:sldId id="256" r:id="rId3"/>
    <p:sldId id="259" r:id="rId4"/>
    <p:sldId id="258" r:id="rId5"/>
    <p:sldId id="261" r:id="rId6"/>
    <p:sldId id="257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9" d="100"/>
          <a:sy n="59" d="100"/>
        </p:scale>
        <p:origin x="1090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0729BF-BCAB-764B-92A2-5DB53934E05A}" type="datetimeFigureOut">
              <a:rPr lang="en-US" smtClean="0"/>
              <a:t>9/15/2016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A435EC-5A2D-8D4A-B9B3-3357E73F3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2954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delta </a:t>
            </a:r>
            <a:r>
              <a:rPr lang="en-US" dirty="0" err="1" smtClean="0"/>
              <a:t>xn’s</a:t>
            </a:r>
            <a:r>
              <a:rPr lang="en-US" dirty="0" smtClean="0"/>
              <a:t> are low resolution analysis interpolated to the high resolution grid using the S* operator</a:t>
            </a:r>
            <a:r>
              <a:rPr lang="is-IS" dirty="0" smtClean="0"/>
              <a:t>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A435EC-5A2D-8D4A-B9B3-3357E73F3C2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5584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A435EC-5A2D-8D4A-B9B3-3357E73F3C2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842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We don’t have a long run of the 1/100 model. The top 2 panels are based on the NRL GOM and Global models and the bottom two are data based. We have some good results using the data based CLS13 (bottom right).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A435EC-5A2D-8D4A-B9B3-3357E73F3C2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5852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529A4-B8CA-3D45-A27C-765A0218618D}" type="datetimeFigureOut">
              <a:rPr lang="en-US" smtClean="0"/>
              <a:t>9/15/2016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49FB9-4883-DA4A-8603-19425170E1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581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529A4-B8CA-3D45-A27C-765A0218618D}" type="datetimeFigureOut">
              <a:rPr lang="en-US" smtClean="0"/>
              <a:t>9/15/2016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49FB9-4883-DA4A-8603-19425170E1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049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529A4-B8CA-3D45-A27C-765A0218618D}" type="datetimeFigureOut">
              <a:rPr lang="en-US" smtClean="0"/>
              <a:t>9/15/2016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49FB9-4883-DA4A-8603-19425170E1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90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529A4-B8CA-3D45-A27C-765A0218618D}" type="datetimeFigureOut">
              <a:rPr lang="en-US" smtClean="0"/>
              <a:t>9/15/2016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49FB9-4883-DA4A-8603-19425170E1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019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529A4-B8CA-3D45-A27C-765A0218618D}" type="datetimeFigureOut">
              <a:rPr lang="en-US" smtClean="0"/>
              <a:t>9/15/2016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49FB9-4883-DA4A-8603-19425170E1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87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529A4-B8CA-3D45-A27C-765A0218618D}" type="datetimeFigureOut">
              <a:rPr lang="en-US" smtClean="0"/>
              <a:t>9/15/2016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49FB9-4883-DA4A-8603-19425170E1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504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529A4-B8CA-3D45-A27C-765A0218618D}" type="datetimeFigureOut">
              <a:rPr lang="en-US" smtClean="0"/>
              <a:t>9/15/2016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49FB9-4883-DA4A-8603-19425170E1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023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529A4-B8CA-3D45-A27C-765A0218618D}" type="datetimeFigureOut">
              <a:rPr lang="en-US" smtClean="0"/>
              <a:t>9/15/2016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49FB9-4883-DA4A-8603-19425170E1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500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529A4-B8CA-3D45-A27C-765A0218618D}" type="datetimeFigureOut">
              <a:rPr lang="en-US" smtClean="0"/>
              <a:t>9/15/2016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49FB9-4883-DA4A-8603-19425170E1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456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529A4-B8CA-3D45-A27C-765A0218618D}" type="datetimeFigureOut">
              <a:rPr lang="en-US" smtClean="0"/>
              <a:t>9/15/2016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49FB9-4883-DA4A-8603-19425170E1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4991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529A4-B8CA-3D45-A27C-765A0218618D}" type="datetimeFigureOut">
              <a:rPr lang="en-US" smtClean="0"/>
              <a:t>9/15/2016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49FB9-4883-DA4A-8603-19425170E1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635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0529A4-B8CA-3D45-A27C-765A0218618D}" type="datetimeFigureOut">
              <a:rPr lang="en-US" smtClean="0"/>
              <a:t>9/15/2016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249FB9-4883-DA4A-8603-19425170E1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291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1/100° HYCOM-TSIS Gulf of Mexico Reanalysis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Ashwanth</a:t>
            </a:r>
            <a:r>
              <a:rPr lang="en-US" dirty="0" smtClean="0">
                <a:solidFill>
                  <a:schemeClr val="tx1"/>
                </a:solidFill>
              </a:rPr>
              <a:t> Srinivasan (</a:t>
            </a:r>
            <a:r>
              <a:rPr lang="en-US" dirty="0" err="1" smtClean="0">
                <a:solidFill>
                  <a:schemeClr val="tx1"/>
                </a:solidFill>
              </a:rPr>
              <a:t>Tendral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Steve Morey (COAPS)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7043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7818" y="5062938"/>
            <a:ext cx="2678405" cy="74880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83794" y="378426"/>
            <a:ext cx="7731057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         The Scale selective data assimilation methodology </a:t>
            </a:r>
          </a:p>
          <a:p>
            <a:endParaRPr lang="en-US" dirty="0"/>
          </a:p>
          <a:p>
            <a:r>
              <a:rPr lang="en-US" dirty="0" smtClean="0"/>
              <a:t>A variant of the Incremental Analysis Method (Fisher, 2002 ECMWF 3dvar Lectures) is used</a:t>
            </a:r>
          </a:p>
          <a:p>
            <a:endParaRPr lang="en-US" dirty="0" smtClean="0"/>
          </a:p>
          <a:p>
            <a:r>
              <a:rPr lang="en-US" dirty="0" smtClean="0"/>
              <a:t>The analysis is calculated at a coarser resolution (1/25) than the forecast </a:t>
            </a:r>
          </a:p>
          <a:p>
            <a:r>
              <a:rPr lang="en-US" dirty="0" smtClean="0"/>
              <a:t>model resolution (1/100) – using the T-SIS package - standard statistical interpolation optimized for HYCOM</a:t>
            </a:r>
          </a:p>
          <a:p>
            <a:endParaRPr lang="en-US" dirty="0"/>
          </a:p>
          <a:p>
            <a:r>
              <a:rPr lang="en-US" dirty="0" smtClean="0"/>
              <a:t>Error statistics and background correlations are generally poorly known and more so at high resolutions.  This method focuses on smoother analysis on a coarser grid.</a:t>
            </a:r>
          </a:p>
          <a:p>
            <a:endParaRPr lang="en-US" dirty="0" smtClean="0"/>
          </a:p>
          <a:p>
            <a:r>
              <a:rPr lang="en-US" dirty="0" smtClean="0"/>
              <a:t>Model forecasts are smoothed to 1/25 using a digital Gaussian smoother  (</a:t>
            </a:r>
            <a:r>
              <a:rPr lang="en-US" dirty="0" err="1" smtClean="0"/>
              <a:t>Feser</a:t>
            </a:r>
            <a:r>
              <a:rPr lang="en-US" dirty="0" smtClean="0"/>
              <a:t> and Von </a:t>
            </a:r>
            <a:r>
              <a:rPr lang="en-US" dirty="0" err="1" smtClean="0"/>
              <a:t>Storch</a:t>
            </a:r>
            <a:r>
              <a:rPr lang="en-US" dirty="0" smtClean="0"/>
              <a:t>, 2004)</a:t>
            </a:r>
          </a:p>
          <a:p>
            <a:endParaRPr lang="en-US" dirty="0"/>
          </a:p>
          <a:p>
            <a:r>
              <a:rPr lang="en-US" dirty="0" smtClean="0"/>
              <a:t>The low-resolution increments are then added to the high resolution forecast to derive the final analysis</a:t>
            </a:r>
          </a:p>
          <a:p>
            <a:endParaRPr lang="en-US" dirty="0" smtClean="0"/>
          </a:p>
          <a:p>
            <a:r>
              <a:rPr lang="en-US" dirty="0" smtClean="0"/>
              <a:t>Larger scales constrained with data while smaller scales evolve freely</a:t>
            </a: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30781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250" y="795535"/>
            <a:ext cx="3198855" cy="25820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2804953" y="1629896"/>
            <a:ext cx="6161738" cy="3235140"/>
            <a:chOff x="2804953" y="1629896"/>
            <a:chExt cx="6161738" cy="323514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804953" y="2553226"/>
              <a:ext cx="2846815" cy="2311810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3544564" y="1629896"/>
              <a:ext cx="5422127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1/32 IAS model nested within Global HYCOM Reanalysis</a:t>
              </a:r>
            </a:p>
            <a:p>
              <a:r>
                <a:rPr lang="en-US" dirty="0" smtClean="0"/>
                <a:t>Assimilated data: Along track SLA+SSH and T/S profiles</a:t>
              </a:r>
              <a:endParaRPr lang="en-US" dirty="0"/>
            </a:p>
            <a:p>
              <a:r>
                <a:rPr lang="en-US" dirty="0" smtClean="0"/>
                <a:t>CFSR forcing</a:t>
              </a:r>
              <a:endParaRPr lang="en-US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709534" y="3224008"/>
            <a:ext cx="3434466" cy="3396726"/>
            <a:chOff x="5709534" y="3224008"/>
            <a:chExt cx="3434466" cy="339672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847138" y="4326593"/>
              <a:ext cx="2763084" cy="2294141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5709534" y="3224008"/>
              <a:ext cx="3434466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1/100 GOM nested with IAS</a:t>
              </a:r>
            </a:p>
            <a:p>
              <a:r>
                <a:rPr lang="en-US" dirty="0" smtClean="0"/>
                <a:t>Incremental Assimilation method</a:t>
              </a:r>
            </a:p>
            <a:p>
              <a:r>
                <a:rPr lang="en-US" dirty="0" smtClean="0"/>
                <a:t>SLA, SST and T/S profiles from PIES</a:t>
              </a:r>
              <a:endParaRPr lang="en-US" dirty="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744377" y="202896"/>
            <a:ext cx="63186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3-level dynamic </a:t>
            </a:r>
            <a:r>
              <a:rPr lang="en-US" dirty="0"/>
              <a:t>d</a:t>
            </a:r>
            <a:r>
              <a:rPr lang="en-US" dirty="0" smtClean="0"/>
              <a:t>ownscaling of Global Reanalysis to 1/100 GOM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7548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12650"/>
          <a:stretch/>
        </p:blipFill>
        <p:spPr>
          <a:xfrm>
            <a:off x="2676194" y="334963"/>
            <a:ext cx="4217568" cy="31802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582" y="3319802"/>
            <a:ext cx="3939273" cy="315719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9534" y="3319802"/>
            <a:ext cx="3995092" cy="315719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1165912"/>
            <a:ext cx="21404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Global Reanalysis for </a:t>
            </a:r>
          </a:p>
          <a:p>
            <a:r>
              <a:rPr lang="en-US" dirty="0" smtClean="0"/>
              <a:t>2009/03/30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332821" y="0"/>
            <a:ext cx="5934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Sample Results from the Incremental assimilation of SLA data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88424" y="2962521"/>
            <a:ext cx="27703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Reference – no assimilation</a:t>
            </a:r>
          </a:p>
          <a:p>
            <a:r>
              <a:rPr lang="en-US" dirty="0" smtClean="0"/>
              <a:t>2009/03/31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486988" y="2969438"/>
            <a:ext cx="32601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 days into the assimilation cycle</a:t>
            </a:r>
          </a:p>
          <a:p>
            <a:r>
              <a:rPr lang="en-US" dirty="0" smtClean="0"/>
              <a:t>2009/03/31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183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32669" y="244765"/>
            <a:ext cx="7396138" cy="7940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Status and Plans</a:t>
            </a:r>
          </a:p>
          <a:p>
            <a:endParaRPr lang="en-US" dirty="0"/>
          </a:p>
          <a:p>
            <a:r>
              <a:rPr lang="en-US" dirty="0" smtClean="0"/>
              <a:t>The GOM 1/100° has been integrated for 3 months from Jan 1</a:t>
            </a:r>
            <a:r>
              <a:rPr lang="en-US" baseline="30000" dirty="0" smtClean="0"/>
              <a:t>st</a:t>
            </a:r>
            <a:r>
              <a:rPr lang="en-US" dirty="0" smtClean="0"/>
              <a:t> – March 31</a:t>
            </a:r>
            <a:r>
              <a:rPr lang="en-US" baseline="30000" dirty="0" smtClean="0"/>
              <a:t>st</a:t>
            </a:r>
            <a:r>
              <a:rPr lang="en-US" dirty="0" smtClean="0"/>
              <a:t> 2009.</a:t>
            </a:r>
          </a:p>
          <a:p>
            <a:endParaRPr lang="en-US" dirty="0"/>
          </a:p>
          <a:p>
            <a:r>
              <a:rPr lang="en-US" dirty="0" smtClean="0"/>
              <a:t>The model is now assimilating along track SLA and SST. Will start assimilating PIES data from April 2009.</a:t>
            </a:r>
          </a:p>
          <a:p>
            <a:endParaRPr lang="en-US" dirty="0"/>
          </a:p>
          <a:p>
            <a:r>
              <a:rPr lang="en-US" dirty="0" smtClean="0"/>
              <a:t>The PIES data have been processed into a form that can be used with the assimilation package - date in separate files for each location have been daily-averaged and converted into a </a:t>
            </a:r>
            <a:r>
              <a:rPr lang="en-US" dirty="0" err="1" smtClean="0"/>
              <a:t>layerized</a:t>
            </a:r>
            <a:r>
              <a:rPr lang="en-US" dirty="0" smtClean="0"/>
              <a:t> T/S profile for assimilation into HYCOM  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In the next two months: </a:t>
            </a:r>
          </a:p>
          <a:p>
            <a:endParaRPr lang="en-US" dirty="0"/>
          </a:p>
          <a:p>
            <a:r>
              <a:rPr lang="en-US" dirty="0" smtClean="0"/>
              <a:t>Transfer the entire system to COAPS and integrate both the IAS and GOM domains from 2009-2011.</a:t>
            </a:r>
          </a:p>
          <a:p>
            <a:endParaRPr lang="en-US" dirty="0"/>
          </a:p>
          <a:p>
            <a:r>
              <a:rPr lang="en-US" dirty="0" smtClean="0"/>
              <a:t>Then, consider increased </a:t>
            </a:r>
            <a:r>
              <a:rPr lang="en-US" smtClean="0"/>
              <a:t>vertical resolution.</a:t>
            </a:r>
            <a:endParaRPr lang="en-US" dirty="0" smtClean="0"/>
          </a:p>
          <a:p>
            <a:r>
              <a:rPr lang="en-US" dirty="0" smtClean="0"/>
              <a:t>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871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t="6685"/>
          <a:stretch/>
        </p:blipFill>
        <p:spPr>
          <a:xfrm>
            <a:off x="275936" y="980090"/>
            <a:ext cx="4105928" cy="289432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5348" y="980090"/>
            <a:ext cx="4130467" cy="276031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3416" y="3634030"/>
            <a:ext cx="4008448" cy="30983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12153" y="3740409"/>
            <a:ext cx="3767585" cy="268013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649082" y="54549"/>
            <a:ext cx="252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Issue: What MDT to use?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121987" y="69776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Crucia</a:t>
            </a:r>
            <a:r>
              <a:rPr lang="en-US" baseline="0" dirty="0" smtClean="0"/>
              <a:t>l for assimilating the SLA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767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01337" y="169817"/>
            <a:ext cx="70147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Data Archiving/Sharing</a:t>
            </a:r>
          </a:p>
          <a:p>
            <a:pPr algn="ctr"/>
            <a:endParaRPr lang="en-US" dirty="0"/>
          </a:p>
          <a:p>
            <a:r>
              <a:rPr lang="en-US" dirty="0" smtClean="0"/>
              <a:t>1.4 GB/output record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68265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411</Words>
  <Application>Microsoft Office PowerPoint</Application>
  <PresentationFormat>On-screen Show (4:3)</PresentationFormat>
  <Paragraphs>63</Paragraphs>
  <Slides>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1/100° HYCOM-TSIS Gulf of Mexico Reanalysis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Tendral LLC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Ashwanth Srinivasan</dc:creator>
  <cp:lastModifiedBy>Steven Morey</cp:lastModifiedBy>
  <cp:revision>17</cp:revision>
  <dcterms:created xsi:type="dcterms:W3CDTF">2016-09-14T06:08:05Z</dcterms:created>
  <dcterms:modified xsi:type="dcterms:W3CDTF">2016-09-15T14:48:43Z</dcterms:modified>
</cp:coreProperties>
</file>